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61"/>
  </p:notesMasterIdLst>
  <p:sldIdLst>
    <p:sldId id="256" r:id="rId2"/>
    <p:sldId id="289" r:id="rId3"/>
    <p:sldId id="285" r:id="rId4"/>
    <p:sldId id="257" r:id="rId5"/>
    <p:sldId id="291" r:id="rId6"/>
    <p:sldId id="302" r:id="rId7"/>
    <p:sldId id="300" r:id="rId8"/>
    <p:sldId id="306" r:id="rId9"/>
    <p:sldId id="307" r:id="rId10"/>
    <p:sldId id="308" r:id="rId11"/>
    <p:sldId id="282" r:id="rId12"/>
    <p:sldId id="286" r:id="rId13"/>
    <p:sldId id="268" r:id="rId14"/>
    <p:sldId id="270" r:id="rId15"/>
    <p:sldId id="293" r:id="rId16"/>
    <p:sldId id="305" r:id="rId17"/>
    <p:sldId id="272" r:id="rId18"/>
    <p:sldId id="273" r:id="rId19"/>
    <p:sldId id="279" r:id="rId20"/>
    <p:sldId id="294" r:id="rId21"/>
    <p:sldId id="301" r:id="rId22"/>
    <p:sldId id="303" r:id="rId23"/>
    <p:sldId id="311" r:id="rId24"/>
    <p:sldId id="312" r:id="rId25"/>
    <p:sldId id="258" r:id="rId26"/>
    <p:sldId id="259" r:id="rId27"/>
    <p:sldId id="295" r:id="rId28"/>
    <p:sldId id="309" r:id="rId29"/>
    <p:sldId id="310" r:id="rId30"/>
    <p:sldId id="260" r:id="rId31"/>
    <p:sldId id="261" r:id="rId32"/>
    <p:sldId id="280" r:id="rId33"/>
    <p:sldId id="262" r:id="rId34"/>
    <p:sldId id="263" r:id="rId35"/>
    <p:sldId id="315" r:id="rId36"/>
    <p:sldId id="264" r:id="rId37"/>
    <p:sldId id="265" r:id="rId38"/>
    <p:sldId id="316" r:id="rId39"/>
    <p:sldId id="287" r:id="rId40"/>
    <p:sldId id="281" r:id="rId41"/>
    <p:sldId id="266" r:id="rId42"/>
    <p:sldId id="276" r:id="rId43"/>
    <p:sldId id="313" r:id="rId44"/>
    <p:sldId id="267" r:id="rId45"/>
    <p:sldId id="277" r:id="rId46"/>
    <p:sldId id="314" r:id="rId47"/>
    <p:sldId id="288" r:id="rId48"/>
    <p:sldId id="297" r:id="rId49"/>
    <p:sldId id="326" r:id="rId50"/>
    <p:sldId id="323" r:id="rId51"/>
    <p:sldId id="325" r:id="rId52"/>
    <p:sldId id="324" r:id="rId53"/>
    <p:sldId id="290" r:id="rId54"/>
    <p:sldId id="318" r:id="rId55"/>
    <p:sldId id="319" r:id="rId56"/>
    <p:sldId id="320" r:id="rId57"/>
    <p:sldId id="321" r:id="rId58"/>
    <p:sldId id="292" r:id="rId59"/>
    <p:sldId id="32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5" autoAdjust="0"/>
    <p:restoredTop sz="69011"/>
  </p:normalViewPr>
  <p:slideViewPr>
    <p:cSldViewPr snapToGrid="0">
      <p:cViewPr varScale="1">
        <p:scale>
          <a:sx n="60" d="100"/>
          <a:sy n="60" d="100"/>
        </p:scale>
        <p:origin x="133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4D6215E3-998F-204B-B28D-61805CA9AE2F}">
      <dgm:prSet phldrT="[Text]"/>
      <dgm:spPr/>
      <dgm:t>
        <a:bodyPr/>
        <a:lstStyle/>
        <a:p>
          <a:r>
            <a:rPr lang="en-US" dirty="0"/>
            <a:t>bind()</a:t>
          </a:r>
        </a:p>
      </dgm:t>
    </dgm:pt>
    <dgm:pt modelId="{E67902C8-030B-354A-A65B-D8BFF36ECC65}" type="parTrans" cxnId="{CDFF31D3-9D2A-A74F-B4FF-73207A197CDF}">
      <dgm:prSet/>
      <dgm:spPr/>
      <dgm:t>
        <a:bodyPr/>
        <a:lstStyle/>
        <a:p>
          <a:endParaRPr lang="en-US"/>
        </a:p>
      </dgm:t>
    </dgm:pt>
    <dgm:pt modelId="{EE1F6316-5916-8E4B-9A62-0B04047CD5BB}" type="sibTrans" cxnId="{CDFF31D3-9D2A-A74F-B4FF-73207A197CDF}">
      <dgm:prSet/>
      <dgm:spPr/>
      <dgm:t>
        <a:bodyPr/>
        <a:lstStyle/>
        <a:p>
          <a:endParaRPr lang="en-US"/>
        </a:p>
      </dgm:t>
    </dgm:pt>
    <dgm:pt modelId="{2654D04F-7D15-C042-8204-30343026A834}">
      <dgm:prSet phldrT="[Text]"/>
      <dgm:spPr/>
      <dgm:t>
        <a:bodyPr/>
        <a:lstStyle/>
        <a:p>
          <a:r>
            <a:rPr lang="en-US" dirty="0" err="1"/>
            <a:t>recv</a:t>
          </a:r>
          <a:r>
            <a:rPr lang="en-US" dirty="0"/>
            <a:t>()</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4">
        <dgm:presLayoutVars>
          <dgm:bulletEnabled val="1"/>
        </dgm:presLayoutVars>
      </dgm:prSet>
      <dgm:spPr/>
      <dgm:t>
        <a:bodyPr/>
        <a:lstStyle/>
        <a:p>
          <a:endParaRPr lang="en-US"/>
        </a:p>
      </dgm:t>
    </dgm:pt>
    <dgm:pt modelId="{F00839E2-036F-A644-A5C1-6DB8504FDFFB}" type="pres">
      <dgm:prSet presAssocID="{E4C8519A-5301-B742-B192-72A1EB7249A1}" presName="sibTrans" presStyleLbl="sibTrans2D1" presStyleIdx="0" presStyleCnt="3"/>
      <dgm:spPr/>
      <dgm:t>
        <a:bodyPr/>
        <a:lstStyle/>
        <a:p>
          <a:endParaRPr lang="en-US"/>
        </a:p>
      </dgm:t>
    </dgm:pt>
    <dgm:pt modelId="{8EAE8BEB-06B6-6F47-8918-6DE7AE5428B3}" type="pres">
      <dgm:prSet presAssocID="{E4C8519A-5301-B742-B192-72A1EB7249A1}" presName="connectorText" presStyleLbl="sibTrans2D1" presStyleIdx="0" presStyleCnt="3"/>
      <dgm:spPr/>
      <dgm:t>
        <a:bodyPr/>
        <a:lstStyle/>
        <a:p>
          <a:endParaRPr lang="en-US"/>
        </a:p>
      </dgm:t>
    </dgm:pt>
    <dgm:pt modelId="{CFF08D0A-0B96-F747-9D8D-CC7E5F35FF27}" type="pres">
      <dgm:prSet presAssocID="{4D6215E3-998F-204B-B28D-61805CA9AE2F}" presName="node" presStyleLbl="node1" presStyleIdx="1" presStyleCnt="4">
        <dgm:presLayoutVars>
          <dgm:bulletEnabled val="1"/>
        </dgm:presLayoutVars>
      </dgm:prSet>
      <dgm:spPr/>
      <dgm:t>
        <a:bodyPr/>
        <a:lstStyle/>
        <a:p>
          <a:endParaRPr lang="en-US"/>
        </a:p>
      </dgm:t>
    </dgm:pt>
    <dgm:pt modelId="{314E7F34-1F7E-0D4D-A554-6BD9B488AFB2}" type="pres">
      <dgm:prSet presAssocID="{EE1F6316-5916-8E4B-9A62-0B04047CD5BB}" presName="sibTrans" presStyleLbl="sibTrans2D1" presStyleIdx="1" presStyleCnt="3"/>
      <dgm:spPr/>
      <dgm:t>
        <a:bodyPr/>
        <a:lstStyle/>
        <a:p>
          <a:endParaRPr lang="en-US"/>
        </a:p>
      </dgm:t>
    </dgm:pt>
    <dgm:pt modelId="{B453D4CE-F4B4-1142-8F06-78C8F64E8E66}" type="pres">
      <dgm:prSet presAssocID="{EE1F6316-5916-8E4B-9A62-0B04047CD5BB}" presName="connectorText" presStyleLbl="sibTrans2D1" presStyleIdx="1" presStyleCnt="3"/>
      <dgm:spPr/>
      <dgm:t>
        <a:bodyPr/>
        <a:lstStyle/>
        <a:p>
          <a:endParaRPr lang="en-US"/>
        </a:p>
      </dgm:t>
    </dgm:pt>
    <dgm:pt modelId="{B29B61C2-0867-3542-9D3F-2A592C20A21B}" type="pres">
      <dgm:prSet presAssocID="{2654D04F-7D15-C042-8204-30343026A834}" presName="node" presStyleLbl="node1" presStyleIdx="2" presStyleCnt="4">
        <dgm:presLayoutVars>
          <dgm:bulletEnabled val="1"/>
        </dgm:presLayoutVars>
      </dgm:prSet>
      <dgm:spPr/>
      <dgm:t>
        <a:bodyPr/>
        <a:lstStyle/>
        <a:p>
          <a:endParaRPr lang="en-US"/>
        </a:p>
      </dgm:t>
    </dgm:pt>
    <dgm:pt modelId="{4CBF5415-98F1-0441-A1C0-32EAAB0A6352}" type="pres">
      <dgm:prSet presAssocID="{F8385E6D-4713-7D4F-8D0E-37769EEBD261}" presName="sibTrans" presStyleLbl="sibTrans2D1" presStyleIdx="2" presStyleCnt="3"/>
      <dgm:spPr/>
      <dgm:t>
        <a:bodyPr/>
        <a:lstStyle/>
        <a:p>
          <a:endParaRPr lang="en-US"/>
        </a:p>
      </dgm:t>
    </dgm:pt>
    <dgm:pt modelId="{D81EC0C7-E476-FD48-8F02-85B0B3CDB6BE}" type="pres">
      <dgm:prSet presAssocID="{F8385E6D-4713-7D4F-8D0E-37769EEBD261}" presName="connectorText" presStyleLbl="sibTrans2D1" presStyleIdx="2" presStyleCnt="3"/>
      <dgm:spPr/>
      <dgm:t>
        <a:bodyPr/>
        <a:lstStyle/>
        <a:p>
          <a:endParaRPr lang="en-US"/>
        </a:p>
      </dgm:t>
    </dgm:pt>
    <dgm:pt modelId="{33FFF8F7-21B7-A843-93C6-09B8CE07BB13}" type="pres">
      <dgm:prSet presAssocID="{33724E77-4F9F-C349-A9DD-D1D03F578C8D}" presName="node" presStyleLbl="node1" presStyleIdx="3" presStyleCnt="4">
        <dgm:presLayoutVars>
          <dgm:bulletEnabled val="1"/>
        </dgm:presLayoutVars>
      </dgm:prSet>
      <dgm:spPr/>
      <dgm:t>
        <a:bodyPr/>
        <a:lstStyle/>
        <a:p>
          <a:endParaRPr lang="en-US"/>
        </a:p>
      </dgm:t>
    </dgm:pt>
  </dgm:ptLst>
  <dgm:cxnLst>
    <dgm:cxn modelId="{00E50785-29D5-4D43-9B38-4B9218128971}" type="presOf" srcId="{F8385E6D-4713-7D4F-8D0E-37769EEBD261}" destId="{D81EC0C7-E476-FD48-8F02-85B0B3CDB6BE}" srcOrd="1"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41F5ACB0-D927-9843-9283-ABDEA4FEC753}" type="presOf" srcId="{2CA4ADF1-D0BF-DB41-A78A-8108FF60BAD8}" destId="{5889F81B-2A55-5143-8B68-AF88858741FB}" srcOrd="0" destOrd="0" presId="urn:microsoft.com/office/officeart/2005/8/layout/process2"/>
    <dgm:cxn modelId="{03A178A3-3A95-F642-B891-715B9D86F5BB}" type="presOf" srcId="{EE1F6316-5916-8E4B-9A62-0B04047CD5BB}" destId="{314E7F34-1F7E-0D4D-A554-6BD9B488AFB2}"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DAB8A956-4E6D-504E-96E9-293787909044}" type="presOf" srcId="{EE1F6316-5916-8E4B-9A62-0B04047CD5BB}" destId="{B453D4CE-F4B4-1142-8F06-78C8F64E8E66}" srcOrd="1" destOrd="0" presId="urn:microsoft.com/office/officeart/2005/8/layout/process2"/>
    <dgm:cxn modelId="{FA093764-CE98-924D-AE40-F8DC37CDF62A}" type="presOf" srcId="{4D6215E3-998F-204B-B28D-61805CA9AE2F}" destId="{CFF08D0A-0B96-F747-9D8D-CC7E5F35FF27}" srcOrd="0" destOrd="0" presId="urn:microsoft.com/office/officeart/2005/8/layout/process2"/>
    <dgm:cxn modelId="{F506C91B-423E-3D42-AD89-9E70442AFAD8}" srcId="{955827DE-11D4-2546-965C-408912EA012C}" destId="{2654D04F-7D15-C042-8204-30343026A834}" srcOrd="2" destOrd="0" parTransId="{D1C557C7-5017-6345-8291-11BF053661A5}" sibTransId="{F8385E6D-4713-7D4F-8D0E-37769EEBD261}"/>
    <dgm:cxn modelId="{CDFF31D3-9D2A-A74F-B4FF-73207A197CDF}" srcId="{955827DE-11D4-2546-965C-408912EA012C}" destId="{4D6215E3-998F-204B-B28D-61805CA9AE2F}" srcOrd="1" destOrd="0" parTransId="{E67902C8-030B-354A-A65B-D8BFF36ECC65}" sibTransId="{EE1F6316-5916-8E4B-9A62-0B04047CD5BB}"/>
    <dgm:cxn modelId="{4CB4B098-6A7F-CE44-8321-AD0ED615023C}" type="presOf" srcId="{2654D04F-7D15-C042-8204-30343026A834}" destId="{B29B61C2-0867-3542-9D3F-2A592C20A21B}" srcOrd="0" destOrd="0" presId="urn:microsoft.com/office/officeart/2005/8/layout/process2"/>
    <dgm:cxn modelId="{74F55D58-D65F-0045-B86F-332FDA0CACA4}" srcId="{955827DE-11D4-2546-965C-408912EA012C}" destId="{33724E77-4F9F-C349-A9DD-D1D03F578C8D}" srcOrd="3" destOrd="0" parTransId="{B1F0603F-49F8-C345-A0D5-033CF4D9612C}" sibTransId="{CCD64A79-33B1-9943-B17E-FA1B4BD99B7A}"/>
    <dgm:cxn modelId="{272342D3-A47F-9446-867E-DA54BEE94A23}" type="presOf" srcId="{33724E77-4F9F-C349-A9DD-D1D03F578C8D}" destId="{33FFF8F7-21B7-A843-93C6-09B8CE07BB13}" srcOrd="0"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CF219F5B-8388-924A-A075-DBFDE1FCF1BF}" type="presOf" srcId="{E4C8519A-5301-B742-B192-72A1EB7249A1}" destId="{F00839E2-036F-A644-A5C1-6DB8504FDFFB}" srcOrd="0" destOrd="0" presId="urn:microsoft.com/office/officeart/2005/8/layout/process2"/>
    <dgm:cxn modelId="{613AEFA4-D569-894E-8869-93B924B03703}" srcId="{955827DE-11D4-2546-965C-408912EA012C}" destId="{2CA4ADF1-D0BF-DB41-A78A-8108FF60BAD8}" srcOrd="0" destOrd="0" parTransId="{14867AE3-5E81-4249-A293-D73E8216402D}" sibTransId="{E4C8519A-5301-B742-B192-72A1EB7249A1}"/>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1DB0767A-A304-4F4F-AB39-B98BC1D0DC48}" type="presParOf" srcId="{5636D074-E325-004A-85E1-500481354424}" destId="{CFF08D0A-0B96-F747-9D8D-CC7E5F35FF27}" srcOrd="2" destOrd="0" presId="urn:microsoft.com/office/officeart/2005/8/layout/process2"/>
    <dgm:cxn modelId="{EC8F6BC7-EA5A-594C-B4E3-F5BA13554198}" type="presParOf" srcId="{5636D074-E325-004A-85E1-500481354424}" destId="{314E7F34-1F7E-0D4D-A554-6BD9B488AFB2}" srcOrd="3" destOrd="0" presId="urn:microsoft.com/office/officeart/2005/8/layout/process2"/>
    <dgm:cxn modelId="{CE35A7F9-A431-4E40-A787-F45763FDE37E}" type="presParOf" srcId="{314E7F34-1F7E-0D4D-A554-6BD9B488AFB2}" destId="{B453D4CE-F4B4-1142-8F06-78C8F64E8E66}" srcOrd="0" destOrd="0" presId="urn:microsoft.com/office/officeart/2005/8/layout/process2"/>
    <dgm:cxn modelId="{A95B0B0C-2234-A346-AF8F-5C2BB3DF1548}" type="presParOf" srcId="{5636D074-E325-004A-85E1-500481354424}" destId="{B29B61C2-0867-3542-9D3F-2A592C20A21B}" srcOrd="4" destOrd="0" presId="urn:microsoft.com/office/officeart/2005/8/layout/process2"/>
    <dgm:cxn modelId="{36AAD3F8-9E2C-6349-8062-352A3ADB48FD}" type="presParOf" srcId="{5636D074-E325-004A-85E1-500481354424}" destId="{4CBF5415-98F1-0441-A1C0-32EAAB0A6352}" srcOrd="5"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2654D04F-7D15-C042-8204-30343026A834}">
      <dgm:prSet phldrT="[Text]"/>
      <dgm:spPr/>
      <dgm:t>
        <a:bodyPr/>
        <a:lstStyle/>
        <a:p>
          <a:r>
            <a:rPr lang="en-US" dirty="0"/>
            <a:t>send()</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3">
        <dgm:presLayoutVars>
          <dgm:bulletEnabled val="1"/>
        </dgm:presLayoutVars>
      </dgm:prSet>
      <dgm:spPr/>
      <dgm:t>
        <a:bodyPr/>
        <a:lstStyle/>
        <a:p>
          <a:endParaRPr lang="en-US"/>
        </a:p>
      </dgm:t>
    </dgm:pt>
    <dgm:pt modelId="{F00839E2-036F-A644-A5C1-6DB8504FDFFB}" type="pres">
      <dgm:prSet presAssocID="{E4C8519A-5301-B742-B192-72A1EB7249A1}" presName="sibTrans" presStyleLbl="sibTrans2D1" presStyleIdx="0" presStyleCnt="2"/>
      <dgm:spPr/>
      <dgm:t>
        <a:bodyPr/>
        <a:lstStyle/>
        <a:p>
          <a:endParaRPr lang="en-US"/>
        </a:p>
      </dgm:t>
    </dgm:pt>
    <dgm:pt modelId="{8EAE8BEB-06B6-6F47-8918-6DE7AE5428B3}" type="pres">
      <dgm:prSet presAssocID="{E4C8519A-5301-B742-B192-72A1EB7249A1}" presName="connectorText" presStyleLbl="sibTrans2D1" presStyleIdx="0" presStyleCnt="2"/>
      <dgm:spPr/>
      <dgm:t>
        <a:bodyPr/>
        <a:lstStyle/>
        <a:p>
          <a:endParaRPr lang="en-US"/>
        </a:p>
      </dgm:t>
    </dgm:pt>
    <dgm:pt modelId="{B29B61C2-0867-3542-9D3F-2A592C20A21B}" type="pres">
      <dgm:prSet presAssocID="{2654D04F-7D15-C042-8204-30343026A834}" presName="node" presStyleLbl="node1" presStyleIdx="1" presStyleCnt="3">
        <dgm:presLayoutVars>
          <dgm:bulletEnabled val="1"/>
        </dgm:presLayoutVars>
      </dgm:prSet>
      <dgm:spPr/>
      <dgm:t>
        <a:bodyPr/>
        <a:lstStyle/>
        <a:p>
          <a:endParaRPr lang="en-US"/>
        </a:p>
      </dgm:t>
    </dgm:pt>
    <dgm:pt modelId="{4CBF5415-98F1-0441-A1C0-32EAAB0A6352}" type="pres">
      <dgm:prSet presAssocID="{F8385E6D-4713-7D4F-8D0E-37769EEBD261}" presName="sibTrans" presStyleLbl="sibTrans2D1" presStyleIdx="1" presStyleCnt="2"/>
      <dgm:spPr/>
      <dgm:t>
        <a:bodyPr/>
        <a:lstStyle/>
        <a:p>
          <a:endParaRPr lang="en-US"/>
        </a:p>
      </dgm:t>
    </dgm:pt>
    <dgm:pt modelId="{D81EC0C7-E476-FD48-8F02-85B0B3CDB6BE}" type="pres">
      <dgm:prSet presAssocID="{F8385E6D-4713-7D4F-8D0E-37769EEBD261}" presName="connectorText" presStyleLbl="sibTrans2D1" presStyleIdx="1" presStyleCnt="2"/>
      <dgm:spPr/>
      <dgm:t>
        <a:bodyPr/>
        <a:lstStyle/>
        <a:p>
          <a:endParaRPr lang="en-US"/>
        </a:p>
      </dgm:t>
    </dgm:pt>
    <dgm:pt modelId="{33FFF8F7-21B7-A843-93C6-09B8CE07BB13}" type="pres">
      <dgm:prSet presAssocID="{33724E77-4F9F-C349-A9DD-D1D03F578C8D}" presName="node" presStyleLbl="node1" presStyleIdx="2" presStyleCnt="3">
        <dgm:presLayoutVars>
          <dgm:bulletEnabled val="1"/>
        </dgm:presLayoutVars>
      </dgm:prSet>
      <dgm:spPr/>
      <dgm:t>
        <a:bodyPr/>
        <a:lstStyle/>
        <a:p>
          <a:endParaRPr lang="en-US"/>
        </a:p>
      </dgm:t>
    </dgm:pt>
  </dgm:ptLst>
  <dgm:cxnLst>
    <dgm:cxn modelId="{613AEFA4-D569-894E-8869-93B924B03703}" srcId="{955827DE-11D4-2546-965C-408912EA012C}" destId="{2CA4ADF1-D0BF-DB41-A78A-8108FF60BAD8}" srcOrd="0" destOrd="0" parTransId="{14867AE3-5E81-4249-A293-D73E8216402D}" sibTransId="{E4C8519A-5301-B742-B192-72A1EB7249A1}"/>
    <dgm:cxn modelId="{00E50785-29D5-4D43-9B38-4B9218128971}" type="presOf" srcId="{F8385E6D-4713-7D4F-8D0E-37769EEBD261}" destId="{D81EC0C7-E476-FD48-8F02-85B0B3CDB6BE}" srcOrd="1"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F506C91B-423E-3D42-AD89-9E70442AFAD8}" srcId="{955827DE-11D4-2546-965C-408912EA012C}" destId="{2654D04F-7D15-C042-8204-30343026A834}" srcOrd="1" destOrd="0" parTransId="{D1C557C7-5017-6345-8291-11BF053661A5}" sibTransId="{F8385E6D-4713-7D4F-8D0E-37769EEBD261}"/>
    <dgm:cxn modelId="{CF219F5B-8388-924A-A075-DBFDE1FCF1BF}" type="presOf" srcId="{E4C8519A-5301-B742-B192-72A1EB7249A1}" destId="{F00839E2-036F-A644-A5C1-6DB8504FDFFB}" srcOrd="0"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41F5ACB0-D927-9843-9283-ABDEA4FEC753}" type="presOf" srcId="{2CA4ADF1-D0BF-DB41-A78A-8108FF60BAD8}" destId="{5889F81B-2A55-5143-8B68-AF88858741FB}" srcOrd="0"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272342D3-A47F-9446-867E-DA54BEE94A23}" type="presOf" srcId="{33724E77-4F9F-C349-A9DD-D1D03F578C8D}" destId="{33FFF8F7-21B7-A843-93C6-09B8CE07BB13}" srcOrd="0" destOrd="0" presId="urn:microsoft.com/office/officeart/2005/8/layout/process2"/>
    <dgm:cxn modelId="{74F55D58-D65F-0045-B86F-332FDA0CACA4}" srcId="{955827DE-11D4-2546-965C-408912EA012C}" destId="{33724E77-4F9F-C349-A9DD-D1D03F578C8D}" srcOrd="2" destOrd="0" parTransId="{B1F0603F-49F8-C345-A0D5-033CF4D9612C}" sibTransId="{CCD64A79-33B1-9943-B17E-FA1B4BD99B7A}"/>
    <dgm:cxn modelId="{4CB4B098-6A7F-CE44-8321-AD0ED615023C}" type="presOf" srcId="{2654D04F-7D15-C042-8204-30343026A834}" destId="{B29B61C2-0867-3542-9D3F-2A592C20A21B}" srcOrd="0" destOrd="0" presId="urn:microsoft.com/office/officeart/2005/8/layout/process2"/>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A95B0B0C-2234-A346-AF8F-5C2BB3DF1548}" type="presParOf" srcId="{5636D074-E325-004A-85E1-500481354424}" destId="{B29B61C2-0867-3542-9D3F-2A592C20A21B}" srcOrd="2" destOrd="0" presId="urn:microsoft.com/office/officeart/2005/8/layout/process2"/>
    <dgm:cxn modelId="{36AAD3F8-9E2C-6349-8062-352A3ADB48FD}" type="presParOf" srcId="{5636D074-E325-004A-85E1-500481354424}" destId="{4CBF5415-98F1-0441-A1C0-32EAAB0A6352}" srcOrd="3"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4D6215E3-998F-204B-B28D-61805CA9AE2F}">
      <dgm:prSet phldrT="[Text]"/>
      <dgm:spPr/>
      <dgm:t>
        <a:bodyPr/>
        <a:lstStyle/>
        <a:p>
          <a:r>
            <a:rPr lang="en-US" dirty="0"/>
            <a:t>bind()</a:t>
          </a:r>
        </a:p>
      </dgm:t>
    </dgm:pt>
    <dgm:pt modelId="{E67902C8-030B-354A-A65B-D8BFF36ECC65}" type="parTrans" cxnId="{CDFF31D3-9D2A-A74F-B4FF-73207A197CDF}">
      <dgm:prSet/>
      <dgm:spPr/>
      <dgm:t>
        <a:bodyPr/>
        <a:lstStyle/>
        <a:p>
          <a:endParaRPr lang="en-US"/>
        </a:p>
      </dgm:t>
    </dgm:pt>
    <dgm:pt modelId="{EE1F6316-5916-8E4B-9A62-0B04047CD5BB}" type="sibTrans" cxnId="{CDFF31D3-9D2A-A74F-B4FF-73207A197CDF}">
      <dgm:prSet/>
      <dgm:spPr/>
      <dgm:t>
        <a:bodyPr/>
        <a:lstStyle/>
        <a:p>
          <a:endParaRPr lang="en-US"/>
        </a:p>
      </dgm:t>
    </dgm:pt>
    <dgm:pt modelId="{59E02FD0-90EA-E24C-B3A6-3BE3A231E7EE}">
      <dgm:prSet phldrT="[Text]"/>
      <dgm:spPr/>
      <dgm:t>
        <a:bodyPr/>
        <a:lstStyle/>
        <a:p>
          <a:r>
            <a:rPr lang="en-US" dirty="0"/>
            <a:t>accept()</a:t>
          </a:r>
        </a:p>
      </dgm:t>
    </dgm:pt>
    <dgm:pt modelId="{2B2EF9D2-AB3C-054A-B229-E846A52262A0}" type="parTrans" cxnId="{F409C458-BFF2-6D47-AD37-77CDCE21A6C7}">
      <dgm:prSet/>
      <dgm:spPr/>
      <dgm:t>
        <a:bodyPr/>
        <a:lstStyle/>
        <a:p>
          <a:endParaRPr lang="en-US"/>
        </a:p>
      </dgm:t>
    </dgm:pt>
    <dgm:pt modelId="{14B2F72B-9E80-C44F-804E-13558663612E}" type="sibTrans" cxnId="{F409C458-BFF2-6D47-AD37-77CDCE21A6C7}">
      <dgm:prSet/>
      <dgm:spPr/>
      <dgm:t>
        <a:bodyPr/>
        <a:lstStyle/>
        <a:p>
          <a:endParaRPr lang="en-US"/>
        </a:p>
      </dgm:t>
    </dgm:pt>
    <dgm:pt modelId="{62225056-45ED-A142-8C0E-E42DCF50AA7D}">
      <dgm:prSet phldrT="[Text]"/>
      <dgm:spPr/>
      <dgm:t>
        <a:bodyPr/>
        <a:lstStyle/>
        <a:p>
          <a:r>
            <a:rPr lang="en-US" dirty="0"/>
            <a:t>listen()</a:t>
          </a:r>
        </a:p>
      </dgm:t>
    </dgm:pt>
    <dgm:pt modelId="{B456CA97-FB8D-D743-A203-86910831DAFB}" type="parTrans" cxnId="{AA3F54A1-AC7F-D64C-B0B4-4C77A990B6B4}">
      <dgm:prSet/>
      <dgm:spPr/>
      <dgm:t>
        <a:bodyPr/>
        <a:lstStyle/>
        <a:p>
          <a:endParaRPr lang="en-US"/>
        </a:p>
      </dgm:t>
    </dgm:pt>
    <dgm:pt modelId="{82B3F02B-6A72-FB41-86AC-300CBB0BE3C1}" type="sibTrans" cxnId="{AA3F54A1-AC7F-D64C-B0B4-4C77A990B6B4}">
      <dgm:prSet/>
      <dgm:spPr/>
      <dgm:t>
        <a:bodyPr/>
        <a:lstStyle/>
        <a:p>
          <a:endParaRPr lang="en-US"/>
        </a:p>
      </dgm:t>
    </dgm:pt>
    <dgm:pt modelId="{2654D04F-7D15-C042-8204-30343026A834}">
      <dgm:prSet phldrT="[Text]"/>
      <dgm:spPr/>
      <dgm:t>
        <a:bodyPr/>
        <a:lstStyle/>
        <a:p>
          <a:r>
            <a:rPr lang="en-US" dirty="0" err="1"/>
            <a:t>recv</a:t>
          </a:r>
          <a:r>
            <a:rPr lang="en-US" dirty="0"/>
            <a:t>() &amp; send()</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6">
        <dgm:presLayoutVars>
          <dgm:bulletEnabled val="1"/>
        </dgm:presLayoutVars>
      </dgm:prSet>
      <dgm:spPr/>
      <dgm:t>
        <a:bodyPr/>
        <a:lstStyle/>
        <a:p>
          <a:endParaRPr lang="en-US"/>
        </a:p>
      </dgm:t>
    </dgm:pt>
    <dgm:pt modelId="{F00839E2-036F-A644-A5C1-6DB8504FDFFB}" type="pres">
      <dgm:prSet presAssocID="{E4C8519A-5301-B742-B192-72A1EB7249A1}" presName="sibTrans" presStyleLbl="sibTrans2D1" presStyleIdx="0" presStyleCnt="5"/>
      <dgm:spPr/>
      <dgm:t>
        <a:bodyPr/>
        <a:lstStyle/>
        <a:p>
          <a:endParaRPr lang="en-US"/>
        </a:p>
      </dgm:t>
    </dgm:pt>
    <dgm:pt modelId="{8EAE8BEB-06B6-6F47-8918-6DE7AE5428B3}" type="pres">
      <dgm:prSet presAssocID="{E4C8519A-5301-B742-B192-72A1EB7249A1}" presName="connectorText" presStyleLbl="sibTrans2D1" presStyleIdx="0" presStyleCnt="5"/>
      <dgm:spPr/>
      <dgm:t>
        <a:bodyPr/>
        <a:lstStyle/>
        <a:p>
          <a:endParaRPr lang="en-US"/>
        </a:p>
      </dgm:t>
    </dgm:pt>
    <dgm:pt modelId="{CFF08D0A-0B96-F747-9D8D-CC7E5F35FF27}" type="pres">
      <dgm:prSet presAssocID="{4D6215E3-998F-204B-B28D-61805CA9AE2F}" presName="node" presStyleLbl="node1" presStyleIdx="1" presStyleCnt="6">
        <dgm:presLayoutVars>
          <dgm:bulletEnabled val="1"/>
        </dgm:presLayoutVars>
      </dgm:prSet>
      <dgm:spPr/>
      <dgm:t>
        <a:bodyPr/>
        <a:lstStyle/>
        <a:p>
          <a:endParaRPr lang="en-US"/>
        </a:p>
      </dgm:t>
    </dgm:pt>
    <dgm:pt modelId="{314E7F34-1F7E-0D4D-A554-6BD9B488AFB2}" type="pres">
      <dgm:prSet presAssocID="{EE1F6316-5916-8E4B-9A62-0B04047CD5BB}" presName="sibTrans" presStyleLbl="sibTrans2D1" presStyleIdx="1" presStyleCnt="5"/>
      <dgm:spPr/>
      <dgm:t>
        <a:bodyPr/>
        <a:lstStyle/>
        <a:p>
          <a:endParaRPr lang="en-US"/>
        </a:p>
      </dgm:t>
    </dgm:pt>
    <dgm:pt modelId="{B453D4CE-F4B4-1142-8F06-78C8F64E8E66}" type="pres">
      <dgm:prSet presAssocID="{EE1F6316-5916-8E4B-9A62-0B04047CD5BB}" presName="connectorText" presStyleLbl="sibTrans2D1" presStyleIdx="1" presStyleCnt="5"/>
      <dgm:spPr/>
      <dgm:t>
        <a:bodyPr/>
        <a:lstStyle/>
        <a:p>
          <a:endParaRPr lang="en-US"/>
        </a:p>
      </dgm:t>
    </dgm:pt>
    <dgm:pt modelId="{FF6179D2-7A73-1C4D-BE7A-4E4C05D45C79}" type="pres">
      <dgm:prSet presAssocID="{62225056-45ED-A142-8C0E-E42DCF50AA7D}" presName="node" presStyleLbl="node1" presStyleIdx="2" presStyleCnt="6">
        <dgm:presLayoutVars>
          <dgm:bulletEnabled val="1"/>
        </dgm:presLayoutVars>
      </dgm:prSet>
      <dgm:spPr/>
      <dgm:t>
        <a:bodyPr/>
        <a:lstStyle/>
        <a:p>
          <a:endParaRPr lang="en-US"/>
        </a:p>
      </dgm:t>
    </dgm:pt>
    <dgm:pt modelId="{FEE08EA7-19F9-6C44-9AF9-AC2870827A0F}" type="pres">
      <dgm:prSet presAssocID="{82B3F02B-6A72-FB41-86AC-300CBB0BE3C1}" presName="sibTrans" presStyleLbl="sibTrans2D1" presStyleIdx="2" presStyleCnt="5"/>
      <dgm:spPr/>
      <dgm:t>
        <a:bodyPr/>
        <a:lstStyle/>
        <a:p>
          <a:endParaRPr lang="en-US"/>
        </a:p>
      </dgm:t>
    </dgm:pt>
    <dgm:pt modelId="{7038699E-6A1D-A341-9E64-702BCA589D47}" type="pres">
      <dgm:prSet presAssocID="{82B3F02B-6A72-FB41-86AC-300CBB0BE3C1}" presName="connectorText" presStyleLbl="sibTrans2D1" presStyleIdx="2" presStyleCnt="5"/>
      <dgm:spPr/>
      <dgm:t>
        <a:bodyPr/>
        <a:lstStyle/>
        <a:p>
          <a:endParaRPr lang="en-US"/>
        </a:p>
      </dgm:t>
    </dgm:pt>
    <dgm:pt modelId="{E14CC7CD-58A8-FA45-91C5-928E84A40428}" type="pres">
      <dgm:prSet presAssocID="{59E02FD0-90EA-E24C-B3A6-3BE3A231E7EE}" presName="node" presStyleLbl="node1" presStyleIdx="3" presStyleCnt="6">
        <dgm:presLayoutVars>
          <dgm:bulletEnabled val="1"/>
        </dgm:presLayoutVars>
      </dgm:prSet>
      <dgm:spPr/>
      <dgm:t>
        <a:bodyPr/>
        <a:lstStyle/>
        <a:p>
          <a:endParaRPr lang="en-US"/>
        </a:p>
      </dgm:t>
    </dgm:pt>
    <dgm:pt modelId="{390C3A7D-71E2-B647-9B3A-1DB010491AFA}" type="pres">
      <dgm:prSet presAssocID="{14B2F72B-9E80-C44F-804E-13558663612E}" presName="sibTrans" presStyleLbl="sibTrans2D1" presStyleIdx="3" presStyleCnt="5"/>
      <dgm:spPr/>
      <dgm:t>
        <a:bodyPr/>
        <a:lstStyle/>
        <a:p>
          <a:endParaRPr lang="en-US"/>
        </a:p>
      </dgm:t>
    </dgm:pt>
    <dgm:pt modelId="{C0D7D964-CF71-5A47-9091-4F56C2984FEC}" type="pres">
      <dgm:prSet presAssocID="{14B2F72B-9E80-C44F-804E-13558663612E}" presName="connectorText" presStyleLbl="sibTrans2D1" presStyleIdx="3" presStyleCnt="5"/>
      <dgm:spPr/>
      <dgm:t>
        <a:bodyPr/>
        <a:lstStyle/>
        <a:p>
          <a:endParaRPr lang="en-US"/>
        </a:p>
      </dgm:t>
    </dgm:pt>
    <dgm:pt modelId="{B29B61C2-0867-3542-9D3F-2A592C20A21B}" type="pres">
      <dgm:prSet presAssocID="{2654D04F-7D15-C042-8204-30343026A834}" presName="node" presStyleLbl="node1" presStyleIdx="4" presStyleCnt="6">
        <dgm:presLayoutVars>
          <dgm:bulletEnabled val="1"/>
        </dgm:presLayoutVars>
      </dgm:prSet>
      <dgm:spPr/>
      <dgm:t>
        <a:bodyPr/>
        <a:lstStyle/>
        <a:p>
          <a:endParaRPr lang="en-US"/>
        </a:p>
      </dgm:t>
    </dgm:pt>
    <dgm:pt modelId="{4CBF5415-98F1-0441-A1C0-32EAAB0A6352}" type="pres">
      <dgm:prSet presAssocID="{F8385E6D-4713-7D4F-8D0E-37769EEBD261}" presName="sibTrans" presStyleLbl="sibTrans2D1" presStyleIdx="4" presStyleCnt="5"/>
      <dgm:spPr/>
      <dgm:t>
        <a:bodyPr/>
        <a:lstStyle/>
        <a:p>
          <a:endParaRPr lang="en-US"/>
        </a:p>
      </dgm:t>
    </dgm:pt>
    <dgm:pt modelId="{D81EC0C7-E476-FD48-8F02-85B0B3CDB6BE}" type="pres">
      <dgm:prSet presAssocID="{F8385E6D-4713-7D4F-8D0E-37769EEBD261}" presName="connectorText" presStyleLbl="sibTrans2D1" presStyleIdx="4" presStyleCnt="5"/>
      <dgm:spPr/>
      <dgm:t>
        <a:bodyPr/>
        <a:lstStyle/>
        <a:p>
          <a:endParaRPr lang="en-US"/>
        </a:p>
      </dgm:t>
    </dgm:pt>
    <dgm:pt modelId="{33FFF8F7-21B7-A843-93C6-09B8CE07BB13}" type="pres">
      <dgm:prSet presAssocID="{33724E77-4F9F-C349-A9DD-D1D03F578C8D}" presName="node" presStyleLbl="node1" presStyleIdx="5" presStyleCnt="6">
        <dgm:presLayoutVars>
          <dgm:bulletEnabled val="1"/>
        </dgm:presLayoutVars>
      </dgm:prSet>
      <dgm:spPr/>
      <dgm:t>
        <a:bodyPr/>
        <a:lstStyle/>
        <a:p>
          <a:endParaRPr lang="en-US"/>
        </a:p>
      </dgm:t>
    </dgm:pt>
  </dgm:ptLst>
  <dgm:cxnLst>
    <dgm:cxn modelId="{613AEFA4-D569-894E-8869-93B924B03703}" srcId="{955827DE-11D4-2546-965C-408912EA012C}" destId="{2CA4ADF1-D0BF-DB41-A78A-8108FF60BAD8}" srcOrd="0" destOrd="0" parTransId="{14867AE3-5E81-4249-A293-D73E8216402D}" sibTransId="{E4C8519A-5301-B742-B192-72A1EB7249A1}"/>
    <dgm:cxn modelId="{AA3F54A1-AC7F-D64C-B0B4-4C77A990B6B4}" srcId="{955827DE-11D4-2546-965C-408912EA012C}" destId="{62225056-45ED-A142-8C0E-E42DCF50AA7D}" srcOrd="2" destOrd="0" parTransId="{B456CA97-FB8D-D743-A203-86910831DAFB}" sibTransId="{82B3F02B-6A72-FB41-86AC-300CBB0BE3C1}"/>
    <dgm:cxn modelId="{00E50785-29D5-4D43-9B38-4B9218128971}" type="presOf" srcId="{F8385E6D-4713-7D4F-8D0E-37769EEBD261}" destId="{D81EC0C7-E476-FD48-8F02-85B0B3CDB6BE}" srcOrd="1" destOrd="0" presId="urn:microsoft.com/office/officeart/2005/8/layout/process2"/>
    <dgm:cxn modelId="{FA093764-CE98-924D-AE40-F8DC37CDF62A}" type="presOf" srcId="{4D6215E3-998F-204B-B28D-61805CA9AE2F}" destId="{CFF08D0A-0B96-F747-9D8D-CC7E5F35FF27}"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557B87F9-2DAB-2A48-A141-C33F1B561CAD}" type="presOf" srcId="{82B3F02B-6A72-FB41-86AC-300CBB0BE3C1}" destId="{FEE08EA7-19F9-6C44-9AF9-AC2870827A0F}" srcOrd="0" destOrd="0" presId="urn:microsoft.com/office/officeart/2005/8/layout/process2"/>
    <dgm:cxn modelId="{8AD163D7-2B04-294E-93B9-C3B8084C63E1}" type="presOf" srcId="{59E02FD0-90EA-E24C-B3A6-3BE3A231E7EE}" destId="{E14CC7CD-58A8-FA45-91C5-928E84A40428}" srcOrd="0" destOrd="0" presId="urn:microsoft.com/office/officeart/2005/8/layout/process2"/>
    <dgm:cxn modelId="{CDFF31D3-9D2A-A74F-B4FF-73207A197CDF}" srcId="{955827DE-11D4-2546-965C-408912EA012C}" destId="{4D6215E3-998F-204B-B28D-61805CA9AE2F}" srcOrd="1" destOrd="0" parTransId="{E67902C8-030B-354A-A65B-D8BFF36ECC65}" sibTransId="{EE1F6316-5916-8E4B-9A62-0B04047CD5BB}"/>
    <dgm:cxn modelId="{487014DD-F0F8-D748-A785-CE8B582B74C5}" type="presOf" srcId="{62225056-45ED-A142-8C0E-E42DCF50AA7D}" destId="{FF6179D2-7A73-1C4D-BE7A-4E4C05D45C79}" srcOrd="0" destOrd="0" presId="urn:microsoft.com/office/officeart/2005/8/layout/process2"/>
    <dgm:cxn modelId="{F506C91B-423E-3D42-AD89-9E70442AFAD8}" srcId="{955827DE-11D4-2546-965C-408912EA012C}" destId="{2654D04F-7D15-C042-8204-30343026A834}" srcOrd="4" destOrd="0" parTransId="{D1C557C7-5017-6345-8291-11BF053661A5}" sibTransId="{F8385E6D-4713-7D4F-8D0E-37769EEBD261}"/>
    <dgm:cxn modelId="{CF219F5B-8388-924A-A075-DBFDE1FCF1BF}" type="presOf" srcId="{E4C8519A-5301-B742-B192-72A1EB7249A1}" destId="{F00839E2-036F-A644-A5C1-6DB8504FDFFB}" srcOrd="0" destOrd="0" presId="urn:microsoft.com/office/officeart/2005/8/layout/process2"/>
    <dgm:cxn modelId="{F409C458-BFF2-6D47-AD37-77CDCE21A6C7}" srcId="{955827DE-11D4-2546-965C-408912EA012C}" destId="{59E02FD0-90EA-E24C-B3A6-3BE3A231E7EE}" srcOrd="3" destOrd="0" parTransId="{2B2EF9D2-AB3C-054A-B229-E846A52262A0}" sibTransId="{14B2F72B-9E80-C44F-804E-13558663612E}"/>
    <dgm:cxn modelId="{E7561A77-76D6-9B4E-B7A1-E00C0690EA80}" type="presOf" srcId="{955827DE-11D4-2546-965C-408912EA012C}" destId="{5636D074-E325-004A-85E1-500481354424}" srcOrd="0" destOrd="0" presId="urn:microsoft.com/office/officeart/2005/8/layout/process2"/>
    <dgm:cxn modelId="{03A178A3-3A95-F642-B891-715B9D86F5BB}" type="presOf" srcId="{EE1F6316-5916-8E4B-9A62-0B04047CD5BB}" destId="{314E7F34-1F7E-0D4D-A554-6BD9B488AFB2}" srcOrd="0" destOrd="0" presId="urn:microsoft.com/office/officeart/2005/8/layout/process2"/>
    <dgm:cxn modelId="{9DE362B9-FCBD-C548-BA8D-76104B9D9C00}" type="presOf" srcId="{14B2F72B-9E80-C44F-804E-13558663612E}" destId="{C0D7D964-CF71-5A47-9091-4F56C2984FEC}" srcOrd="1" destOrd="0" presId="urn:microsoft.com/office/officeart/2005/8/layout/process2"/>
    <dgm:cxn modelId="{DAB8A956-4E6D-504E-96E9-293787909044}" type="presOf" srcId="{EE1F6316-5916-8E4B-9A62-0B04047CD5BB}" destId="{B453D4CE-F4B4-1142-8F06-78C8F64E8E66}" srcOrd="1" destOrd="0" presId="urn:microsoft.com/office/officeart/2005/8/layout/process2"/>
    <dgm:cxn modelId="{41F5ACB0-D927-9843-9283-ABDEA4FEC753}" type="presOf" srcId="{2CA4ADF1-D0BF-DB41-A78A-8108FF60BAD8}" destId="{5889F81B-2A55-5143-8B68-AF88858741FB}" srcOrd="0" destOrd="0" presId="urn:microsoft.com/office/officeart/2005/8/layout/process2"/>
    <dgm:cxn modelId="{0BA073B9-B44C-3E4D-9F27-A3804F5C3653}" type="presOf" srcId="{82B3F02B-6A72-FB41-86AC-300CBB0BE3C1}" destId="{7038699E-6A1D-A341-9E64-702BCA589D47}" srcOrd="1"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272342D3-A47F-9446-867E-DA54BEE94A23}" type="presOf" srcId="{33724E77-4F9F-C349-A9DD-D1D03F578C8D}" destId="{33FFF8F7-21B7-A843-93C6-09B8CE07BB13}" srcOrd="0" destOrd="0" presId="urn:microsoft.com/office/officeart/2005/8/layout/process2"/>
    <dgm:cxn modelId="{74F55D58-D65F-0045-B86F-332FDA0CACA4}" srcId="{955827DE-11D4-2546-965C-408912EA012C}" destId="{33724E77-4F9F-C349-A9DD-D1D03F578C8D}" srcOrd="5" destOrd="0" parTransId="{B1F0603F-49F8-C345-A0D5-033CF4D9612C}" sibTransId="{CCD64A79-33B1-9943-B17E-FA1B4BD99B7A}"/>
    <dgm:cxn modelId="{9980E608-EC7E-1046-A21E-35AE0686DBFB}" type="presOf" srcId="{14B2F72B-9E80-C44F-804E-13558663612E}" destId="{390C3A7D-71E2-B647-9B3A-1DB010491AFA}" srcOrd="0" destOrd="0" presId="urn:microsoft.com/office/officeart/2005/8/layout/process2"/>
    <dgm:cxn modelId="{4CB4B098-6A7F-CE44-8321-AD0ED615023C}" type="presOf" srcId="{2654D04F-7D15-C042-8204-30343026A834}" destId="{B29B61C2-0867-3542-9D3F-2A592C20A21B}" srcOrd="0" destOrd="0" presId="urn:microsoft.com/office/officeart/2005/8/layout/process2"/>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1DB0767A-A304-4F4F-AB39-B98BC1D0DC48}" type="presParOf" srcId="{5636D074-E325-004A-85E1-500481354424}" destId="{CFF08D0A-0B96-F747-9D8D-CC7E5F35FF27}" srcOrd="2" destOrd="0" presId="urn:microsoft.com/office/officeart/2005/8/layout/process2"/>
    <dgm:cxn modelId="{EC8F6BC7-EA5A-594C-B4E3-F5BA13554198}" type="presParOf" srcId="{5636D074-E325-004A-85E1-500481354424}" destId="{314E7F34-1F7E-0D4D-A554-6BD9B488AFB2}" srcOrd="3" destOrd="0" presId="urn:microsoft.com/office/officeart/2005/8/layout/process2"/>
    <dgm:cxn modelId="{CE35A7F9-A431-4E40-A787-F45763FDE37E}" type="presParOf" srcId="{314E7F34-1F7E-0D4D-A554-6BD9B488AFB2}" destId="{B453D4CE-F4B4-1142-8F06-78C8F64E8E66}" srcOrd="0" destOrd="0" presId="urn:microsoft.com/office/officeart/2005/8/layout/process2"/>
    <dgm:cxn modelId="{0C42C663-5495-0F41-96CB-69D0744B443E}" type="presParOf" srcId="{5636D074-E325-004A-85E1-500481354424}" destId="{FF6179D2-7A73-1C4D-BE7A-4E4C05D45C79}" srcOrd="4" destOrd="0" presId="urn:microsoft.com/office/officeart/2005/8/layout/process2"/>
    <dgm:cxn modelId="{A21FDE9A-6748-FD46-96E3-8FE688B20F7B}" type="presParOf" srcId="{5636D074-E325-004A-85E1-500481354424}" destId="{FEE08EA7-19F9-6C44-9AF9-AC2870827A0F}" srcOrd="5" destOrd="0" presId="urn:microsoft.com/office/officeart/2005/8/layout/process2"/>
    <dgm:cxn modelId="{AF43E41A-F43D-4541-81A2-3A35C4B0ED2D}" type="presParOf" srcId="{FEE08EA7-19F9-6C44-9AF9-AC2870827A0F}" destId="{7038699E-6A1D-A341-9E64-702BCA589D47}" srcOrd="0" destOrd="0" presId="urn:microsoft.com/office/officeart/2005/8/layout/process2"/>
    <dgm:cxn modelId="{099934AF-51C3-BA40-B17F-44CE34E6F8EF}" type="presParOf" srcId="{5636D074-E325-004A-85E1-500481354424}" destId="{E14CC7CD-58A8-FA45-91C5-928E84A40428}" srcOrd="6" destOrd="0" presId="urn:microsoft.com/office/officeart/2005/8/layout/process2"/>
    <dgm:cxn modelId="{78545395-41F0-6148-8F9C-9021CA6DB33E}" type="presParOf" srcId="{5636D074-E325-004A-85E1-500481354424}" destId="{390C3A7D-71E2-B647-9B3A-1DB010491AFA}" srcOrd="7" destOrd="0" presId="urn:microsoft.com/office/officeart/2005/8/layout/process2"/>
    <dgm:cxn modelId="{658BA8C4-2C1E-434A-9CA6-670FF0B9D132}" type="presParOf" srcId="{390C3A7D-71E2-B647-9B3A-1DB010491AFA}" destId="{C0D7D964-CF71-5A47-9091-4F56C2984FEC}" srcOrd="0" destOrd="0" presId="urn:microsoft.com/office/officeart/2005/8/layout/process2"/>
    <dgm:cxn modelId="{A95B0B0C-2234-A346-AF8F-5C2BB3DF1548}" type="presParOf" srcId="{5636D074-E325-004A-85E1-500481354424}" destId="{B29B61C2-0867-3542-9D3F-2A592C20A21B}" srcOrd="8" destOrd="0" presId="urn:microsoft.com/office/officeart/2005/8/layout/process2"/>
    <dgm:cxn modelId="{36AAD3F8-9E2C-6349-8062-352A3ADB48FD}" type="presParOf" srcId="{5636D074-E325-004A-85E1-500481354424}" destId="{4CBF5415-98F1-0441-A1C0-32EAAB0A6352}" srcOrd="9"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5827DE-11D4-2546-965C-408912EA012C}" type="doc">
      <dgm:prSet loTypeId="urn:microsoft.com/office/officeart/2005/8/layout/process2" loCatId="" qsTypeId="urn:microsoft.com/office/officeart/2005/8/quickstyle/simple1" qsCatId="simple" csTypeId="urn:microsoft.com/office/officeart/2005/8/colors/accent0_1" csCatId="mainScheme" phldr="1"/>
      <dgm:spPr/>
    </dgm:pt>
    <dgm:pt modelId="{2CA4ADF1-D0BF-DB41-A78A-8108FF60BAD8}">
      <dgm:prSet phldrT="[Text]"/>
      <dgm:spPr/>
      <dgm:t>
        <a:bodyPr/>
        <a:lstStyle/>
        <a:p>
          <a:r>
            <a:rPr lang="en-US" dirty="0"/>
            <a:t>Socket()</a:t>
          </a:r>
        </a:p>
      </dgm:t>
    </dgm:pt>
    <dgm:pt modelId="{14867AE3-5E81-4249-A293-D73E8216402D}" type="parTrans" cxnId="{613AEFA4-D569-894E-8869-93B924B03703}">
      <dgm:prSet/>
      <dgm:spPr/>
      <dgm:t>
        <a:bodyPr/>
        <a:lstStyle/>
        <a:p>
          <a:endParaRPr lang="en-US"/>
        </a:p>
      </dgm:t>
    </dgm:pt>
    <dgm:pt modelId="{E4C8519A-5301-B742-B192-72A1EB7249A1}" type="sibTrans" cxnId="{613AEFA4-D569-894E-8869-93B924B03703}">
      <dgm:prSet/>
      <dgm:spPr/>
      <dgm:t>
        <a:bodyPr/>
        <a:lstStyle/>
        <a:p>
          <a:endParaRPr lang="en-US"/>
        </a:p>
      </dgm:t>
    </dgm:pt>
    <dgm:pt modelId="{4D6215E3-998F-204B-B28D-61805CA9AE2F}">
      <dgm:prSet phldrT="[Text]"/>
      <dgm:spPr/>
      <dgm:t>
        <a:bodyPr/>
        <a:lstStyle/>
        <a:p>
          <a:r>
            <a:rPr lang="en-US" dirty="0"/>
            <a:t>connect()</a:t>
          </a:r>
        </a:p>
      </dgm:t>
    </dgm:pt>
    <dgm:pt modelId="{E67902C8-030B-354A-A65B-D8BFF36ECC65}" type="parTrans" cxnId="{CDFF31D3-9D2A-A74F-B4FF-73207A197CDF}">
      <dgm:prSet/>
      <dgm:spPr/>
      <dgm:t>
        <a:bodyPr/>
        <a:lstStyle/>
        <a:p>
          <a:endParaRPr lang="en-US"/>
        </a:p>
      </dgm:t>
    </dgm:pt>
    <dgm:pt modelId="{EE1F6316-5916-8E4B-9A62-0B04047CD5BB}" type="sibTrans" cxnId="{CDFF31D3-9D2A-A74F-B4FF-73207A197CDF}">
      <dgm:prSet/>
      <dgm:spPr/>
      <dgm:t>
        <a:bodyPr/>
        <a:lstStyle/>
        <a:p>
          <a:endParaRPr lang="en-US"/>
        </a:p>
      </dgm:t>
    </dgm:pt>
    <dgm:pt modelId="{2654D04F-7D15-C042-8204-30343026A834}">
      <dgm:prSet phldrT="[Text]"/>
      <dgm:spPr/>
      <dgm:t>
        <a:bodyPr/>
        <a:lstStyle/>
        <a:p>
          <a:r>
            <a:rPr lang="en-US" dirty="0"/>
            <a:t>send() &amp; </a:t>
          </a:r>
          <a:r>
            <a:rPr lang="en-US" dirty="0" err="1"/>
            <a:t>recv</a:t>
          </a:r>
          <a:r>
            <a:rPr lang="en-US" dirty="0"/>
            <a:t>()</a:t>
          </a:r>
        </a:p>
      </dgm:t>
    </dgm:pt>
    <dgm:pt modelId="{D1C557C7-5017-6345-8291-11BF053661A5}" type="parTrans" cxnId="{F506C91B-423E-3D42-AD89-9E70442AFAD8}">
      <dgm:prSet/>
      <dgm:spPr/>
      <dgm:t>
        <a:bodyPr/>
        <a:lstStyle/>
        <a:p>
          <a:endParaRPr lang="en-US"/>
        </a:p>
      </dgm:t>
    </dgm:pt>
    <dgm:pt modelId="{F8385E6D-4713-7D4F-8D0E-37769EEBD261}" type="sibTrans" cxnId="{F506C91B-423E-3D42-AD89-9E70442AFAD8}">
      <dgm:prSet/>
      <dgm:spPr/>
      <dgm:t>
        <a:bodyPr/>
        <a:lstStyle/>
        <a:p>
          <a:endParaRPr lang="en-US"/>
        </a:p>
      </dgm:t>
    </dgm:pt>
    <dgm:pt modelId="{33724E77-4F9F-C349-A9DD-D1D03F578C8D}">
      <dgm:prSet phldrT="[Text]"/>
      <dgm:spPr/>
      <dgm:t>
        <a:bodyPr/>
        <a:lstStyle/>
        <a:p>
          <a:r>
            <a:rPr lang="en-US" dirty="0"/>
            <a:t>close socket</a:t>
          </a:r>
        </a:p>
      </dgm:t>
    </dgm:pt>
    <dgm:pt modelId="{B1F0603F-49F8-C345-A0D5-033CF4D9612C}" type="parTrans" cxnId="{74F55D58-D65F-0045-B86F-332FDA0CACA4}">
      <dgm:prSet/>
      <dgm:spPr/>
      <dgm:t>
        <a:bodyPr/>
        <a:lstStyle/>
        <a:p>
          <a:endParaRPr lang="en-US"/>
        </a:p>
      </dgm:t>
    </dgm:pt>
    <dgm:pt modelId="{CCD64A79-33B1-9943-B17E-FA1B4BD99B7A}" type="sibTrans" cxnId="{74F55D58-D65F-0045-B86F-332FDA0CACA4}">
      <dgm:prSet/>
      <dgm:spPr/>
      <dgm:t>
        <a:bodyPr/>
        <a:lstStyle/>
        <a:p>
          <a:endParaRPr lang="en-US"/>
        </a:p>
      </dgm:t>
    </dgm:pt>
    <dgm:pt modelId="{5636D074-E325-004A-85E1-500481354424}" type="pres">
      <dgm:prSet presAssocID="{955827DE-11D4-2546-965C-408912EA012C}" presName="linearFlow" presStyleCnt="0">
        <dgm:presLayoutVars>
          <dgm:resizeHandles val="exact"/>
        </dgm:presLayoutVars>
      </dgm:prSet>
      <dgm:spPr/>
    </dgm:pt>
    <dgm:pt modelId="{5889F81B-2A55-5143-8B68-AF88858741FB}" type="pres">
      <dgm:prSet presAssocID="{2CA4ADF1-D0BF-DB41-A78A-8108FF60BAD8}" presName="node" presStyleLbl="node1" presStyleIdx="0" presStyleCnt="4">
        <dgm:presLayoutVars>
          <dgm:bulletEnabled val="1"/>
        </dgm:presLayoutVars>
      </dgm:prSet>
      <dgm:spPr/>
      <dgm:t>
        <a:bodyPr/>
        <a:lstStyle/>
        <a:p>
          <a:endParaRPr lang="en-US"/>
        </a:p>
      </dgm:t>
    </dgm:pt>
    <dgm:pt modelId="{F00839E2-036F-A644-A5C1-6DB8504FDFFB}" type="pres">
      <dgm:prSet presAssocID="{E4C8519A-5301-B742-B192-72A1EB7249A1}" presName="sibTrans" presStyleLbl="sibTrans2D1" presStyleIdx="0" presStyleCnt="3"/>
      <dgm:spPr/>
      <dgm:t>
        <a:bodyPr/>
        <a:lstStyle/>
        <a:p>
          <a:endParaRPr lang="en-US"/>
        </a:p>
      </dgm:t>
    </dgm:pt>
    <dgm:pt modelId="{8EAE8BEB-06B6-6F47-8918-6DE7AE5428B3}" type="pres">
      <dgm:prSet presAssocID="{E4C8519A-5301-B742-B192-72A1EB7249A1}" presName="connectorText" presStyleLbl="sibTrans2D1" presStyleIdx="0" presStyleCnt="3"/>
      <dgm:spPr/>
      <dgm:t>
        <a:bodyPr/>
        <a:lstStyle/>
        <a:p>
          <a:endParaRPr lang="en-US"/>
        </a:p>
      </dgm:t>
    </dgm:pt>
    <dgm:pt modelId="{CFF08D0A-0B96-F747-9D8D-CC7E5F35FF27}" type="pres">
      <dgm:prSet presAssocID="{4D6215E3-998F-204B-B28D-61805CA9AE2F}" presName="node" presStyleLbl="node1" presStyleIdx="1" presStyleCnt="4">
        <dgm:presLayoutVars>
          <dgm:bulletEnabled val="1"/>
        </dgm:presLayoutVars>
      </dgm:prSet>
      <dgm:spPr/>
      <dgm:t>
        <a:bodyPr/>
        <a:lstStyle/>
        <a:p>
          <a:endParaRPr lang="en-US"/>
        </a:p>
      </dgm:t>
    </dgm:pt>
    <dgm:pt modelId="{314E7F34-1F7E-0D4D-A554-6BD9B488AFB2}" type="pres">
      <dgm:prSet presAssocID="{EE1F6316-5916-8E4B-9A62-0B04047CD5BB}" presName="sibTrans" presStyleLbl="sibTrans2D1" presStyleIdx="1" presStyleCnt="3"/>
      <dgm:spPr/>
      <dgm:t>
        <a:bodyPr/>
        <a:lstStyle/>
        <a:p>
          <a:endParaRPr lang="en-US"/>
        </a:p>
      </dgm:t>
    </dgm:pt>
    <dgm:pt modelId="{B453D4CE-F4B4-1142-8F06-78C8F64E8E66}" type="pres">
      <dgm:prSet presAssocID="{EE1F6316-5916-8E4B-9A62-0B04047CD5BB}" presName="connectorText" presStyleLbl="sibTrans2D1" presStyleIdx="1" presStyleCnt="3"/>
      <dgm:spPr/>
      <dgm:t>
        <a:bodyPr/>
        <a:lstStyle/>
        <a:p>
          <a:endParaRPr lang="en-US"/>
        </a:p>
      </dgm:t>
    </dgm:pt>
    <dgm:pt modelId="{B29B61C2-0867-3542-9D3F-2A592C20A21B}" type="pres">
      <dgm:prSet presAssocID="{2654D04F-7D15-C042-8204-30343026A834}" presName="node" presStyleLbl="node1" presStyleIdx="2" presStyleCnt="4">
        <dgm:presLayoutVars>
          <dgm:bulletEnabled val="1"/>
        </dgm:presLayoutVars>
      </dgm:prSet>
      <dgm:spPr/>
      <dgm:t>
        <a:bodyPr/>
        <a:lstStyle/>
        <a:p>
          <a:endParaRPr lang="en-US"/>
        </a:p>
      </dgm:t>
    </dgm:pt>
    <dgm:pt modelId="{4CBF5415-98F1-0441-A1C0-32EAAB0A6352}" type="pres">
      <dgm:prSet presAssocID="{F8385E6D-4713-7D4F-8D0E-37769EEBD261}" presName="sibTrans" presStyleLbl="sibTrans2D1" presStyleIdx="2" presStyleCnt="3"/>
      <dgm:spPr/>
      <dgm:t>
        <a:bodyPr/>
        <a:lstStyle/>
        <a:p>
          <a:endParaRPr lang="en-US"/>
        </a:p>
      </dgm:t>
    </dgm:pt>
    <dgm:pt modelId="{D81EC0C7-E476-FD48-8F02-85B0B3CDB6BE}" type="pres">
      <dgm:prSet presAssocID="{F8385E6D-4713-7D4F-8D0E-37769EEBD261}" presName="connectorText" presStyleLbl="sibTrans2D1" presStyleIdx="2" presStyleCnt="3"/>
      <dgm:spPr/>
      <dgm:t>
        <a:bodyPr/>
        <a:lstStyle/>
        <a:p>
          <a:endParaRPr lang="en-US"/>
        </a:p>
      </dgm:t>
    </dgm:pt>
    <dgm:pt modelId="{33FFF8F7-21B7-A843-93C6-09B8CE07BB13}" type="pres">
      <dgm:prSet presAssocID="{33724E77-4F9F-C349-A9DD-D1D03F578C8D}" presName="node" presStyleLbl="node1" presStyleIdx="3" presStyleCnt="4">
        <dgm:presLayoutVars>
          <dgm:bulletEnabled val="1"/>
        </dgm:presLayoutVars>
      </dgm:prSet>
      <dgm:spPr/>
      <dgm:t>
        <a:bodyPr/>
        <a:lstStyle/>
        <a:p>
          <a:endParaRPr lang="en-US"/>
        </a:p>
      </dgm:t>
    </dgm:pt>
  </dgm:ptLst>
  <dgm:cxnLst>
    <dgm:cxn modelId="{00E50785-29D5-4D43-9B38-4B9218128971}" type="presOf" srcId="{F8385E6D-4713-7D4F-8D0E-37769EEBD261}" destId="{D81EC0C7-E476-FD48-8F02-85B0B3CDB6BE}" srcOrd="1" destOrd="0" presId="urn:microsoft.com/office/officeart/2005/8/layout/process2"/>
    <dgm:cxn modelId="{168B1DBB-7313-B24E-B366-722537F57362}" type="presOf" srcId="{F8385E6D-4713-7D4F-8D0E-37769EEBD261}" destId="{4CBF5415-98F1-0441-A1C0-32EAAB0A6352}" srcOrd="0" destOrd="0" presId="urn:microsoft.com/office/officeart/2005/8/layout/process2"/>
    <dgm:cxn modelId="{41F5ACB0-D927-9843-9283-ABDEA4FEC753}" type="presOf" srcId="{2CA4ADF1-D0BF-DB41-A78A-8108FF60BAD8}" destId="{5889F81B-2A55-5143-8B68-AF88858741FB}" srcOrd="0" destOrd="0" presId="urn:microsoft.com/office/officeart/2005/8/layout/process2"/>
    <dgm:cxn modelId="{03A178A3-3A95-F642-B891-715B9D86F5BB}" type="presOf" srcId="{EE1F6316-5916-8E4B-9A62-0B04047CD5BB}" destId="{314E7F34-1F7E-0D4D-A554-6BD9B488AFB2}" srcOrd="0" destOrd="0" presId="urn:microsoft.com/office/officeart/2005/8/layout/process2"/>
    <dgm:cxn modelId="{800F1770-F4DA-A34B-A594-C0AC1C4A6F7C}" type="presOf" srcId="{E4C8519A-5301-B742-B192-72A1EB7249A1}" destId="{8EAE8BEB-06B6-6F47-8918-6DE7AE5428B3}" srcOrd="1" destOrd="0" presId="urn:microsoft.com/office/officeart/2005/8/layout/process2"/>
    <dgm:cxn modelId="{DAB8A956-4E6D-504E-96E9-293787909044}" type="presOf" srcId="{EE1F6316-5916-8E4B-9A62-0B04047CD5BB}" destId="{B453D4CE-F4B4-1142-8F06-78C8F64E8E66}" srcOrd="1" destOrd="0" presId="urn:microsoft.com/office/officeart/2005/8/layout/process2"/>
    <dgm:cxn modelId="{FA093764-CE98-924D-AE40-F8DC37CDF62A}" type="presOf" srcId="{4D6215E3-998F-204B-B28D-61805CA9AE2F}" destId="{CFF08D0A-0B96-F747-9D8D-CC7E5F35FF27}" srcOrd="0" destOrd="0" presId="urn:microsoft.com/office/officeart/2005/8/layout/process2"/>
    <dgm:cxn modelId="{F506C91B-423E-3D42-AD89-9E70442AFAD8}" srcId="{955827DE-11D4-2546-965C-408912EA012C}" destId="{2654D04F-7D15-C042-8204-30343026A834}" srcOrd="2" destOrd="0" parTransId="{D1C557C7-5017-6345-8291-11BF053661A5}" sibTransId="{F8385E6D-4713-7D4F-8D0E-37769EEBD261}"/>
    <dgm:cxn modelId="{CDFF31D3-9D2A-A74F-B4FF-73207A197CDF}" srcId="{955827DE-11D4-2546-965C-408912EA012C}" destId="{4D6215E3-998F-204B-B28D-61805CA9AE2F}" srcOrd="1" destOrd="0" parTransId="{E67902C8-030B-354A-A65B-D8BFF36ECC65}" sibTransId="{EE1F6316-5916-8E4B-9A62-0B04047CD5BB}"/>
    <dgm:cxn modelId="{4CB4B098-6A7F-CE44-8321-AD0ED615023C}" type="presOf" srcId="{2654D04F-7D15-C042-8204-30343026A834}" destId="{B29B61C2-0867-3542-9D3F-2A592C20A21B}" srcOrd="0" destOrd="0" presId="urn:microsoft.com/office/officeart/2005/8/layout/process2"/>
    <dgm:cxn modelId="{74F55D58-D65F-0045-B86F-332FDA0CACA4}" srcId="{955827DE-11D4-2546-965C-408912EA012C}" destId="{33724E77-4F9F-C349-A9DD-D1D03F578C8D}" srcOrd="3" destOrd="0" parTransId="{B1F0603F-49F8-C345-A0D5-033CF4D9612C}" sibTransId="{CCD64A79-33B1-9943-B17E-FA1B4BD99B7A}"/>
    <dgm:cxn modelId="{272342D3-A47F-9446-867E-DA54BEE94A23}" type="presOf" srcId="{33724E77-4F9F-C349-A9DD-D1D03F578C8D}" destId="{33FFF8F7-21B7-A843-93C6-09B8CE07BB13}" srcOrd="0" destOrd="0" presId="urn:microsoft.com/office/officeart/2005/8/layout/process2"/>
    <dgm:cxn modelId="{E7561A77-76D6-9B4E-B7A1-E00C0690EA80}" type="presOf" srcId="{955827DE-11D4-2546-965C-408912EA012C}" destId="{5636D074-E325-004A-85E1-500481354424}" srcOrd="0" destOrd="0" presId="urn:microsoft.com/office/officeart/2005/8/layout/process2"/>
    <dgm:cxn modelId="{CF219F5B-8388-924A-A075-DBFDE1FCF1BF}" type="presOf" srcId="{E4C8519A-5301-B742-B192-72A1EB7249A1}" destId="{F00839E2-036F-A644-A5C1-6DB8504FDFFB}" srcOrd="0" destOrd="0" presId="urn:microsoft.com/office/officeart/2005/8/layout/process2"/>
    <dgm:cxn modelId="{613AEFA4-D569-894E-8869-93B924B03703}" srcId="{955827DE-11D4-2546-965C-408912EA012C}" destId="{2CA4ADF1-D0BF-DB41-A78A-8108FF60BAD8}" srcOrd="0" destOrd="0" parTransId="{14867AE3-5E81-4249-A293-D73E8216402D}" sibTransId="{E4C8519A-5301-B742-B192-72A1EB7249A1}"/>
    <dgm:cxn modelId="{DB33B310-30C9-824A-965C-7B3F46B1DBF0}" type="presParOf" srcId="{5636D074-E325-004A-85E1-500481354424}" destId="{5889F81B-2A55-5143-8B68-AF88858741FB}" srcOrd="0" destOrd="0" presId="urn:microsoft.com/office/officeart/2005/8/layout/process2"/>
    <dgm:cxn modelId="{908F4FEC-E595-F849-8E01-3302AA8EEF13}" type="presParOf" srcId="{5636D074-E325-004A-85E1-500481354424}" destId="{F00839E2-036F-A644-A5C1-6DB8504FDFFB}" srcOrd="1" destOrd="0" presId="urn:microsoft.com/office/officeart/2005/8/layout/process2"/>
    <dgm:cxn modelId="{E67EC043-BF69-CF43-A251-A052DF6BC1C4}" type="presParOf" srcId="{F00839E2-036F-A644-A5C1-6DB8504FDFFB}" destId="{8EAE8BEB-06B6-6F47-8918-6DE7AE5428B3}" srcOrd="0" destOrd="0" presId="urn:microsoft.com/office/officeart/2005/8/layout/process2"/>
    <dgm:cxn modelId="{1DB0767A-A304-4F4F-AB39-B98BC1D0DC48}" type="presParOf" srcId="{5636D074-E325-004A-85E1-500481354424}" destId="{CFF08D0A-0B96-F747-9D8D-CC7E5F35FF27}" srcOrd="2" destOrd="0" presId="urn:microsoft.com/office/officeart/2005/8/layout/process2"/>
    <dgm:cxn modelId="{EC8F6BC7-EA5A-594C-B4E3-F5BA13554198}" type="presParOf" srcId="{5636D074-E325-004A-85E1-500481354424}" destId="{314E7F34-1F7E-0D4D-A554-6BD9B488AFB2}" srcOrd="3" destOrd="0" presId="urn:microsoft.com/office/officeart/2005/8/layout/process2"/>
    <dgm:cxn modelId="{CE35A7F9-A431-4E40-A787-F45763FDE37E}" type="presParOf" srcId="{314E7F34-1F7E-0D4D-A554-6BD9B488AFB2}" destId="{B453D4CE-F4B4-1142-8F06-78C8F64E8E66}" srcOrd="0" destOrd="0" presId="urn:microsoft.com/office/officeart/2005/8/layout/process2"/>
    <dgm:cxn modelId="{A95B0B0C-2234-A346-AF8F-5C2BB3DF1548}" type="presParOf" srcId="{5636D074-E325-004A-85E1-500481354424}" destId="{B29B61C2-0867-3542-9D3F-2A592C20A21B}" srcOrd="4" destOrd="0" presId="urn:microsoft.com/office/officeart/2005/8/layout/process2"/>
    <dgm:cxn modelId="{36AAD3F8-9E2C-6349-8062-352A3ADB48FD}" type="presParOf" srcId="{5636D074-E325-004A-85E1-500481354424}" destId="{4CBF5415-98F1-0441-A1C0-32EAAB0A6352}" srcOrd="5" destOrd="0" presId="urn:microsoft.com/office/officeart/2005/8/layout/process2"/>
    <dgm:cxn modelId="{0E1DEE41-B3A1-6F4E-AAC6-731BAE06CDFF}" type="presParOf" srcId="{4CBF5415-98F1-0441-A1C0-32EAAB0A6352}" destId="{D81EC0C7-E476-FD48-8F02-85B0B3CDB6BE}" srcOrd="0" destOrd="0" presId="urn:microsoft.com/office/officeart/2005/8/layout/process2"/>
    <dgm:cxn modelId="{25ABECC8-5657-584E-B4AC-288E5A6DA301}" type="presParOf" srcId="{5636D074-E325-004A-85E1-500481354424}" destId="{33FFF8F7-21B7-A843-93C6-09B8CE07BB1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2275047" y="2180"/>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Socket()</a:t>
          </a:r>
        </a:p>
      </dsp:txBody>
      <dsp:txXfrm>
        <a:off x="2298803" y="25936"/>
        <a:ext cx="1412424" cy="763563"/>
      </dsp:txXfrm>
    </dsp:sp>
    <dsp:sp modelId="{F00839E2-036F-A644-A5C1-6DB8504FDFFB}">
      <dsp:nvSpPr>
        <dsp:cNvPr id="0" name=""/>
        <dsp:cNvSpPr/>
      </dsp:nvSpPr>
      <dsp:spPr>
        <a:xfrm rot="5400000">
          <a:off x="2852938" y="833532"/>
          <a:ext cx="304153" cy="36498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2895520" y="863947"/>
        <a:ext cx="218990" cy="212907"/>
      </dsp:txXfrm>
    </dsp:sp>
    <dsp:sp modelId="{CFF08D0A-0B96-F747-9D8D-CC7E5F35FF27}">
      <dsp:nvSpPr>
        <dsp:cNvPr id="0" name=""/>
        <dsp:cNvSpPr/>
      </dsp:nvSpPr>
      <dsp:spPr>
        <a:xfrm>
          <a:off x="2275047" y="1218793"/>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bind()</a:t>
          </a:r>
        </a:p>
      </dsp:txBody>
      <dsp:txXfrm>
        <a:off x="2298803" y="1242549"/>
        <a:ext cx="1412424" cy="763563"/>
      </dsp:txXfrm>
    </dsp:sp>
    <dsp:sp modelId="{314E7F34-1F7E-0D4D-A554-6BD9B488AFB2}">
      <dsp:nvSpPr>
        <dsp:cNvPr id="0" name=""/>
        <dsp:cNvSpPr/>
      </dsp:nvSpPr>
      <dsp:spPr>
        <a:xfrm rot="5400000">
          <a:off x="2852938" y="2050146"/>
          <a:ext cx="304153" cy="36498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2895520" y="2080561"/>
        <a:ext cx="218990" cy="212907"/>
      </dsp:txXfrm>
    </dsp:sp>
    <dsp:sp modelId="{B29B61C2-0867-3542-9D3F-2A592C20A21B}">
      <dsp:nvSpPr>
        <dsp:cNvPr id="0" name=""/>
        <dsp:cNvSpPr/>
      </dsp:nvSpPr>
      <dsp:spPr>
        <a:xfrm>
          <a:off x="2275047" y="2435407"/>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a:t>recv</a:t>
          </a:r>
          <a:r>
            <a:rPr lang="en-US" sz="2100" kern="1200" dirty="0"/>
            <a:t>()</a:t>
          </a:r>
        </a:p>
      </dsp:txBody>
      <dsp:txXfrm>
        <a:off x="2298803" y="2459163"/>
        <a:ext cx="1412424" cy="763563"/>
      </dsp:txXfrm>
    </dsp:sp>
    <dsp:sp modelId="{4CBF5415-98F1-0441-A1C0-32EAAB0A6352}">
      <dsp:nvSpPr>
        <dsp:cNvPr id="0" name=""/>
        <dsp:cNvSpPr/>
      </dsp:nvSpPr>
      <dsp:spPr>
        <a:xfrm rot="5400000">
          <a:off x="2852938" y="3266760"/>
          <a:ext cx="304153" cy="36498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2895520" y="3297175"/>
        <a:ext cx="218990" cy="212907"/>
      </dsp:txXfrm>
    </dsp:sp>
    <dsp:sp modelId="{33FFF8F7-21B7-A843-93C6-09B8CE07BB13}">
      <dsp:nvSpPr>
        <dsp:cNvPr id="0" name=""/>
        <dsp:cNvSpPr/>
      </dsp:nvSpPr>
      <dsp:spPr>
        <a:xfrm>
          <a:off x="2275047" y="3652020"/>
          <a:ext cx="1459936" cy="811075"/>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close socket</a:t>
          </a:r>
        </a:p>
      </dsp:txBody>
      <dsp:txXfrm>
        <a:off x="2298803" y="3675776"/>
        <a:ext cx="1412424" cy="763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383192" y="0"/>
          <a:ext cx="1478256" cy="821253"/>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Socket()</a:t>
          </a:r>
        </a:p>
      </dsp:txBody>
      <dsp:txXfrm>
        <a:off x="407246" y="24054"/>
        <a:ext cx="1430148" cy="773145"/>
      </dsp:txXfrm>
    </dsp:sp>
    <dsp:sp modelId="{F00839E2-036F-A644-A5C1-6DB8504FDFFB}">
      <dsp:nvSpPr>
        <dsp:cNvPr id="0" name=""/>
        <dsp:cNvSpPr/>
      </dsp:nvSpPr>
      <dsp:spPr>
        <a:xfrm rot="5400000">
          <a:off x="968335" y="841784"/>
          <a:ext cx="307970" cy="36956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1011452" y="872581"/>
        <a:ext cx="221738" cy="215579"/>
      </dsp:txXfrm>
    </dsp:sp>
    <dsp:sp modelId="{B29B61C2-0867-3542-9D3F-2A592C20A21B}">
      <dsp:nvSpPr>
        <dsp:cNvPr id="0" name=""/>
        <dsp:cNvSpPr/>
      </dsp:nvSpPr>
      <dsp:spPr>
        <a:xfrm>
          <a:off x="383192" y="1231880"/>
          <a:ext cx="1478256" cy="821253"/>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send()</a:t>
          </a:r>
        </a:p>
      </dsp:txBody>
      <dsp:txXfrm>
        <a:off x="407246" y="1255934"/>
        <a:ext cx="1430148" cy="773145"/>
      </dsp:txXfrm>
    </dsp:sp>
    <dsp:sp modelId="{4CBF5415-98F1-0441-A1C0-32EAAB0A6352}">
      <dsp:nvSpPr>
        <dsp:cNvPr id="0" name=""/>
        <dsp:cNvSpPr/>
      </dsp:nvSpPr>
      <dsp:spPr>
        <a:xfrm rot="5400000">
          <a:off x="968335" y="2073665"/>
          <a:ext cx="307970" cy="36956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1011452" y="2104462"/>
        <a:ext cx="221738" cy="215579"/>
      </dsp:txXfrm>
    </dsp:sp>
    <dsp:sp modelId="{33FFF8F7-21B7-A843-93C6-09B8CE07BB13}">
      <dsp:nvSpPr>
        <dsp:cNvPr id="0" name=""/>
        <dsp:cNvSpPr/>
      </dsp:nvSpPr>
      <dsp:spPr>
        <a:xfrm>
          <a:off x="383192" y="2463760"/>
          <a:ext cx="1478256" cy="821253"/>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close socket</a:t>
          </a:r>
        </a:p>
      </dsp:txBody>
      <dsp:txXfrm>
        <a:off x="407246" y="2487814"/>
        <a:ext cx="1430148" cy="7731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2234874" y="1771"/>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Socket()</a:t>
          </a:r>
        </a:p>
      </dsp:txBody>
      <dsp:txXfrm>
        <a:off x="2250248" y="17145"/>
        <a:ext cx="1509534" cy="494161"/>
      </dsp:txXfrm>
    </dsp:sp>
    <dsp:sp modelId="{F00839E2-036F-A644-A5C1-6DB8504FDFFB}">
      <dsp:nvSpPr>
        <dsp:cNvPr id="0" name=""/>
        <dsp:cNvSpPr/>
      </dsp:nvSpPr>
      <dsp:spPr>
        <a:xfrm rot="5400000">
          <a:off x="2906594" y="539804"/>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2934152" y="559488"/>
        <a:ext cx="141725" cy="137789"/>
      </dsp:txXfrm>
    </dsp:sp>
    <dsp:sp modelId="{CFF08D0A-0B96-F747-9D8D-CC7E5F35FF27}">
      <dsp:nvSpPr>
        <dsp:cNvPr id="0" name=""/>
        <dsp:cNvSpPr/>
      </dsp:nvSpPr>
      <dsp:spPr>
        <a:xfrm>
          <a:off x="2234874" y="789136"/>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bind()</a:t>
          </a:r>
        </a:p>
      </dsp:txBody>
      <dsp:txXfrm>
        <a:off x="2250248" y="804510"/>
        <a:ext cx="1509534" cy="494161"/>
      </dsp:txXfrm>
    </dsp:sp>
    <dsp:sp modelId="{314E7F34-1F7E-0D4D-A554-6BD9B488AFB2}">
      <dsp:nvSpPr>
        <dsp:cNvPr id="0" name=""/>
        <dsp:cNvSpPr/>
      </dsp:nvSpPr>
      <dsp:spPr>
        <a:xfrm rot="5400000">
          <a:off x="2906594" y="1327168"/>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2934152" y="1346852"/>
        <a:ext cx="141725" cy="137789"/>
      </dsp:txXfrm>
    </dsp:sp>
    <dsp:sp modelId="{FF6179D2-7A73-1C4D-BE7A-4E4C05D45C79}">
      <dsp:nvSpPr>
        <dsp:cNvPr id="0" name=""/>
        <dsp:cNvSpPr/>
      </dsp:nvSpPr>
      <dsp:spPr>
        <a:xfrm>
          <a:off x="2234874" y="1576501"/>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listen()</a:t>
          </a:r>
        </a:p>
      </dsp:txBody>
      <dsp:txXfrm>
        <a:off x="2250248" y="1591875"/>
        <a:ext cx="1509534" cy="494161"/>
      </dsp:txXfrm>
    </dsp:sp>
    <dsp:sp modelId="{FEE08EA7-19F9-6C44-9AF9-AC2870827A0F}">
      <dsp:nvSpPr>
        <dsp:cNvPr id="0" name=""/>
        <dsp:cNvSpPr/>
      </dsp:nvSpPr>
      <dsp:spPr>
        <a:xfrm rot="5400000">
          <a:off x="2906594" y="2114533"/>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2934152" y="2134217"/>
        <a:ext cx="141725" cy="137789"/>
      </dsp:txXfrm>
    </dsp:sp>
    <dsp:sp modelId="{E14CC7CD-58A8-FA45-91C5-928E84A40428}">
      <dsp:nvSpPr>
        <dsp:cNvPr id="0" name=""/>
        <dsp:cNvSpPr/>
      </dsp:nvSpPr>
      <dsp:spPr>
        <a:xfrm>
          <a:off x="2234874" y="2363865"/>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accept()</a:t>
          </a:r>
        </a:p>
      </dsp:txBody>
      <dsp:txXfrm>
        <a:off x="2250248" y="2379239"/>
        <a:ext cx="1509534" cy="494161"/>
      </dsp:txXfrm>
    </dsp:sp>
    <dsp:sp modelId="{390C3A7D-71E2-B647-9B3A-1DB010491AFA}">
      <dsp:nvSpPr>
        <dsp:cNvPr id="0" name=""/>
        <dsp:cNvSpPr/>
      </dsp:nvSpPr>
      <dsp:spPr>
        <a:xfrm rot="5400000">
          <a:off x="2906594" y="2901898"/>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2934152" y="2921582"/>
        <a:ext cx="141725" cy="137789"/>
      </dsp:txXfrm>
    </dsp:sp>
    <dsp:sp modelId="{B29B61C2-0867-3542-9D3F-2A592C20A21B}">
      <dsp:nvSpPr>
        <dsp:cNvPr id="0" name=""/>
        <dsp:cNvSpPr/>
      </dsp:nvSpPr>
      <dsp:spPr>
        <a:xfrm>
          <a:off x="2234874" y="3151230"/>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t>recv</a:t>
          </a:r>
          <a:r>
            <a:rPr lang="en-US" sz="1800" kern="1200" dirty="0"/>
            <a:t>() &amp; send()</a:t>
          </a:r>
        </a:p>
      </dsp:txBody>
      <dsp:txXfrm>
        <a:off x="2250248" y="3166604"/>
        <a:ext cx="1509534" cy="494161"/>
      </dsp:txXfrm>
    </dsp:sp>
    <dsp:sp modelId="{4CBF5415-98F1-0441-A1C0-32EAAB0A6352}">
      <dsp:nvSpPr>
        <dsp:cNvPr id="0" name=""/>
        <dsp:cNvSpPr/>
      </dsp:nvSpPr>
      <dsp:spPr>
        <a:xfrm rot="5400000">
          <a:off x="2906594" y="3689263"/>
          <a:ext cx="196841" cy="2362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2934152" y="3708947"/>
        <a:ext cx="141725" cy="137789"/>
      </dsp:txXfrm>
    </dsp:sp>
    <dsp:sp modelId="{33FFF8F7-21B7-A843-93C6-09B8CE07BB13}">
      <dsp:nvSpPr>
        <dsp:cNvPr id="0" name=""/>
        <dsp:cNvSpPr/>
      </dsp:nvSpPr>
      <dsp:spPr>
        <a:xfrm>
          <a:off x="2234874" y="3938595"/>
          <a:ext cx="1540282" cy="524909"/>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close socket</a:t>
          </a:r>
        </a:p>
      </dsp:txBody>
      <dsp:txXfrm>
        <a:off x="2250248" y="3953969"/>
        <a:ext cx="1509534" cy="494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F81B-2A55-5143-8B68-AF88858741FB}">
      <dsp:nvSpPr>
        <dsp:cNvPr id="0" name=""/>
        <dsp:cNvSpPr/>
      </dsp:nvSpPr>
      <dsp:spPr>
        <a:xfrm>
          <a:off x="352336" y="1420"/>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Socket()</a:t>
          </a:r>
        </a:p>
      </dsp:txBody>
      <dsp:txXfrm>
        <a:off x="367817" y="16901"/>
        <a:ext cx="1509006" cy="497589"/>
      </dsp:txXfrm>
    </dsp:sp>
    <dsp:sp modelId="{F00839E2-036F-A644-A5C1-6DB8504FDFFB}">
      <dsp:nvSpPr>
        <dsp:cNvPr id="0" name=""/>
        <dsp:cNvSpPr/>
      </dsp:nvSpPr>
      <dsp:spPr>
        <a:xfrm rot="5400000">
          <a:off x="1023217" y="543186"/>
          <a:ext cx="198206" cy="2378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1050966" y="563007"/>
        <a:ext cx="142708" cy="138744"/>
      </dsp:txXfrm>
    </dsp:sp>
    <dsp:sp modelId="{CFF08D0A-0B96-F747-9D8D-CC7E5F35FF27}">
      <dsp:nvSpPr>
        <dsp:cNvPr id="0" name=""/>
        <dsp:cNvSpPr/>
      </dsp:nvSpPr>
      <dsp:spPr>
        <a:xfrm>
          <a:off x="352336" y="794248"/>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connect()</a:t>
          </a:r>
        </a:p>
      </dsp:txBody>
      <dsp:txXfrm>
        <a:off x="367817" y="809729"/>
        <a:ext cx="1509006" cy="497589"/>
      </dsp:txXfrm>
    </dsp:sp>
    <dsp:sp modelId="{314E7F34-1F7E-0D4D-A554-6BD9B488AFB2}">
      <dsp:nvSpPr>
        <dsp:cNvPr id="0" name=""/>
        <dsp:cNvSpPr/>
      </dsp:nvSpPr>
      <dsp:spPr>
        <a:xfrm rot="5400000">
          <a:off x="1023217" y="1336013"/>
          <a:ext cx="198206" cy="2378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1050966" y="1355834"/>
        <a:ext cx="142708" cy="138744"/>
      </dsp:txXfrm>
    </dsp:sp>
    <dsp:sp modelId="{B29B61C2-0867-3542-9D3F-2A592C20A21B}">
      <dsp:nvSpPr>
        <dsp:cNvPr id="0" name=""/>
        <dsp:cNvSpPr/>
      </dsp:nvSpPr>
      <dsp:spPr>
        <a:xfrm>
          <a:off x="352336" y="1587075"/>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send() &amp; </a:t>
          </a:r>
          <a:r>
            <a:rPr lang="en-US" sz="1800" kern="1200" dirty="0" err="1"/>
            <a:t>recv</a:t>
          </a:r>
          <a:r>
            <a:rPr lang="en-US" sz="1800" kern="1200" dirty="0"/>
            <a:t>()</a:t>
          </a:r>
        </a:p>
      </dsp:txBody>
      <dsp:txXfrm>
        <a:off x="367817" y="1602556"/>
        <a:ext cx="1509006" cy="497589"/>
      </dsp:txXfrm>
    </dsp:sp>
    <dsp:sp modelId="{4CBF5415-98F1-0441-A1C0-32EAAB0A6352}">
      <dsp:nvSpPr>
        <dsp:cNvPr id="0" name=""/>
        <dsp:cNvSpPr/>
      </dsp:nvSpPr>
      <dsp:spPr>
        <a:xfrm rot="5400000">
          <a:off x="1023217" y="2128841"/>
          <a:ext cx="198206" cy="2378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5400000">
        <a:off x="1050966" y="2148662"/>
        <a:ext cx="142708" cy="138744"/>
      </dsp:txXfrm>
    </dsp:sp>
    <dsp:sp modelId="{33FFF8F7-21B7-A843-93C6-09B8CE07BB13}">
      <dsp:nvSpPr>
        <dsp:cNvPr id="0" name=""/>
        <dsp:cNvSpPr/>
      </dsp:nvSpPr>
      <dsp:spPr>
        <a:xfrm>
          <a:off x="352336" y="2379903"/>
          <a:ext cx="1539968" cy="528551"/>
        </a:xfrm>
        <a:prstGeom prst="roundRect">
          <a:avLst>
            <a:gd name="adj" fmla="val 10000"/>
          </a:avLst>
        </a:prstGeom>
        <a:solidFill>
          <a:schemeClr val="lt1">
            <a:hueOff val="0"/>
            <a:satOff val="0"/>
            <a:lumOff val="0"/>
            <a:alphaOff val="0"/>
          </a:schemeClr>
        </a:solidFill>
        <a:ln w="48000" cap="flat" cmpd="thickThin"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close socket</a:t>
          </a:r>
        </a:p>
      </dsp:txBody>
      <dsp:txXfrm>
        <a:off x="367817" y="2395384"/>
        <a:ext cx="1509006" cy="4975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21F182-9980-4D28-B1D4-245CF2C4C31F}" type="datetimeFigureOut">
              <a:rPr lang="en-SG" smtClean="0"/>
              <a:t>17/3/2022</a:t>
            </a:fld>
            <a:endParaRPr lang="en-S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2F0FE2-C2B2-431D-B530-B3A622789B8A}" type="slidenum">
              <a:rPr lang="en-SG" smtClean="0"/>
              <a:t>‹#›</a:t>
            </a:fld>
            <a:endParaRPr lang="en-SG"/>
          </a:p>
        </p:txBody>
      </p:sp>
    </p:spTree>
    <p:extLst>
      <p:ext uri="{BB962C8B-B14F-4D97-AF65-F5344CB8AC3E}">
        <p14:creationId xmlns:p14="http://schemas.microsoft.com/office/powerpoint/2010/main" val="41192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a:t>
            </a:fld>
            <a:endParaRPr lang="en-SG"/>
          </a:p>
        </p:txBody>
      </p:sp>
    </p:spTree>
    <p:extLst>
      <p:ext uri="{BB962C8B-B14F-4D97-AF65-F5344CB8AC3E}">
        <p14:creationId xmlns:p14="http://schemas.microsoft.com/office/powerpoint/2010/main" val="198687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socket</a:t>
            </a:r>
          </a:p>
          <a:p>
            <a:r>
              <a:rPr lang="en-US" dirty="0"/>
              <a:t>Bind socket and its address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Receives data from a specific socket.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Sends data to a specific socket.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Memcpy</a:t>
            </a:r>
            <a:r>
              <a:rPr lang="en-GB" sz="1200" kern="1200" dirty="0">
                <a:solidFill>
                  <a:schemeClr val="tx1"/>
                </a:solidFill>
                <a:effectLst/>
                <a:latin typeface="+mn-lt"/>
                <a:ea typeface="+mn-ea"/>
                <a:cs typeface="+mn-cs"/>
              </a:rPr>
              <a:t>: copy data from </a:t>
            </a:r>
            <a:r>
              <a:rPr lang="en-GB" sz="1200" kern="1200" dirty="0" err="1">
                <a:solidFill>
                  <a:schemeClr val="tx1"/>
                </a:solidFill>
                <a:effectLst/>
                <a:latin typeface="+mn-lt"/>
                <a:ea typeface="+mn-ea"/>
                <a:cs typeface="+mn-cs"/>
              </a:rPr>
              <a:t>src</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tp</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dest</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 </a:t>
            </a:r>
            <a:r>
              <a:rPr lang="en-GB" sz="1200" b="1" i="0" u="none" strike="noStrike" kern="1200" dirty="0" err="1">
                <a:solidFill>
                  <a:schemeClr val="tx1"/>
                </a:solidFill>
                <a:effectLst/>
                <a:latin typeface="+mn-lt"/>
                <a:ea typeface="+mn-ea"/>
                <a:cs typeface="+mn-cs"/>
              </a:rPr>
              <a:t>bzero</a:t>
            </a:r>
            <a:r>
              <a:rPr lang="en-GB" sz="1200" b="0" i="0" u="none" strike="noStrike" kern="1200" dirty="0">
                <a:solidFill>
                  <a:schemeClr val="tx1"/>
                </a:solidFill>
                <a:effectLst/>
                <a:latin typeface="+mn-lt"/>
                <a:ea typeface="+mn-ea"/>
                <a:cs typeface="+mn-cs"/>
              </a:rPr>
              <a:t> function places </a:t>
            </a:r>
            <a:r>
              <a:rPr lang="en-GB" sz="1200" b="0" i="0" u="none" strike="noStrike" kern="1200" dirty="0" err="1">
                <a:solidFill>
                  <a:schemeClr val="tx1"/>
                </a:solidFill>
                <a:effectLst/>
                <a:latin typeface="+mn-lt"/>
                <a:ea typeface="+mn-ea"/>
                <a:cs typeface="+mn-cs"/>
              </a:rPr>
              <a:t>nbyte</a:t>
            </a:r>
            <a:r>
              <a:rPr lang="en-GB" sz="1200" b="0" i="0" u="none" strike="noStrike" kern="1200" dirty="0">
                <a:solidFill>
                  <a:schemeClr val="tx1"/>
                </a:solidFill>
                <a:effectLst/>
                <a:latin typeface="+mn-lt"/>
                <a:ea typeface="+mn-ea"/>
                <a:cs typeface="+mn-cs"/>
              </a:rPr>
              <a:t> null bytes in the string s. This function is used to set all the </a:t>
            </a:r>
            <a:r>
              <a:rPr lang="en-GB" sz="1200" b="1" i="0" u="none" strike="noStrike" kern="1200" dirty="0">
                <a:solidFill>
                  <a:schemeClr val="tx1"/>
                </a:solidFill>
                <a:effectLst/>
                <a:latin typeface="+mn-lt"/>
                <a:ea typeface="+mn-ea"/>
                <a:cs typeface="+mn-cs"/>
              </a:rPr>
              <a:t>socket</a:t>
            </a:r>
            <a:r>
              <a:rPr lang="en-GB" sz="1200" b="0" i="0" u="none" strike="noStrike" kern="1200" dirty="0">
                <a:solidFill>
                  <a:schemeClr val="tx1"/>
                </a:solidFill>
                <a:effectLst/>
                <a:latin typeface="+mn-lt"/>
                <a:ea typeface="+mn-ea"/>
                <a:cs typeface="+mn-cs"/>
              </a:rPr>
              <a:t> structures with null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t>
            </a:r>
            <a:r>
              <a:rPr lang="en-GB" sz="1200" b="1" i="1" kern="1200" dirty="0">
                <a:solidFill>
                  <a:schemeClr val="tx1"/>
                </a:solidFill>
                <a:effectLst/>
                <a:latin typeface="+mn-lt"/>
                <a:ea typeface="+mn-ea"/>
                <a:cs typeface="+mn-cs"/>
              </a:rPr>
              <a:t>flags</a:t>
            </a:r>
            <a:r>
              <a:rPr lang="en-GB" sz="1200" i="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parameter contains control flags, typically set to 0. </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struct </a:t>
            </a:r>
            <a:r>
              <a:rPr lang="en-GB" sz="1200" kern="1200" dirty="0" err="1">
                <a:solidFill>
                  <a:schemeClr val="tx1"/>
                </a:solidFill>
                <a:effectLst/>
                <a:latin typeface="+mn-lt"/>
                <a:ea typeface="+mn-ea"/>
                <a:cs typeface="+mn-cs"/>
              </a:rPr>
              <a:t>sockaddr_in</a:t>
            </a:r>
            <a:r>
              <a:rPr lang="en-GB" sz="1200" kern="1200" dirty="0">
                <a:solidFill>
                  <a:schemeClr val="tx1"/>
                </a:solidFill>
                <a:effectLst/>
                <a:latin typeface="+mn-lt"/>
                <a:ea typeface="+mn-ea"/>
                <a:cs typeface="+mn-cs"/>
              </a:rPr>
              <a:t> { </a:t>
            </a:r>
          </a:p>
          <a:p>
            <a:r>
              <a:rPr lang="en-GB" sz="1200" kern="1200" dirty="0">
                <a:solidFill>
                  <a:schemeClr val="tx1"/>
                </a:solidFill>
                <a:effectLst/>
                <a:latin typeface="+mn-lt"/>
                <a:ea typeface="+mn-ea"/>
                <a:cs typeface="+mn-cs"/>
              </a:rPr>
              <a:t>short </a:t>
            </a:r>
            <a:r>
              <a:rPr lang="en-GB" sz="1200" kern="1200" dirty="0" err="1">
                <a:solidFill>
                  <a:schemeClr val="tx1"/>
                </a:solidFill>
                <a:effectLst/>
                <a:latin typeface="+mn-lt"/>
                <a:ea typeface="+mn-ea"/>
                <a:cs typeface="+mn-cs"/>
              </a:rPr>
              <a:t>int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sin_family</a:t>
            </a:r>
            <a:r>
              <a:rPr lang="en-GB" sz="1200" kern="1200" dirty="0">
                <a:solidFill>
                  <a:schemeClr val="tx1"/>
                </a:solidFill>
                <a:effectLst/>
                <a:latin typeface="+mn-lt"/>
                <a:ea typeface="+mn-ea"/>
                <a:cs typeface="+mn-cs"/>
              </a:rPr>
              <a:t>; // Address family (TCP/IP) </a:t>
            </a:r>
          </a:p>
          <a:p>
            <a:r>
              <a:rPr lang="en-GB" sz="1200" kern="1200" dirty="0">
                <a:solidFill>
                  <a:schemeClr val="tx1"/>
                </a:solidFill>
                <a:effectLst/>
                <a:latin typeface="+mn-lt"/>
                <a:ea typeface="+mn-ea"/>
                <a:cs typeface="+mn-cs"/>
              </a:rPr>
              <a:t>unsigned short </a:t>
            </a:r>
            <a:r>
              <a:rPr lang="en-GB" sz="1200" kern="1200" dirty="0" err="1">
                <a:solidFill>
                  <a:schemeClr val="tx1"/>
                </a:solidFill>
                <a:effectLst/>
                <a:latin typeface="+mn-lt"/>
                <a:ea typeface="+mn-ea"/>
                <a:cs typeface="+mn-cs"/>
              </a:rPr>
              <a:t>int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sin_port</a:t>
            </a:r>
            <a:r>
              <a:rPr lang="en-GB" sz="1200" kern="1200" dirty="0">
                <a:solidFill>
                  <a:schemeClr val="tx1"/>
                </a:solidFill>
                <a:effectLst/>
                <a:latin typeface="+mn-lt"/>
                <a:ea typeface="+mn-ea"/>
                <a:cs typeface="+mn-cs"/>
              </a:rPr>
              <a:t>; // Port number </a:t>
            </a:r>
            <a:endParaRPr lang="en-GB" dirty="0">
              <a:effectLst/>
            </a:endParaRPr>
          </a:p>
          <a:p>
            <a:r>
              <a:rPr lang="en-GB" sz="1200" kern="1200" dirty="0">
                <a:solidFill>
                  <a:schemeClr val="tx1"/>
                </a:solidFill>
                <a:effectLst/>
                <a:latin typeface="+mn-lt"/>
                <a:ea typeface="+mn-ea"/>
                <a:cs typeface="+mn-cs"/>
              </a:rPr>
              <a:t>struct </a:t>
            </a:r>
            <a:r>
              <a:rPr lang="en-GB" sz="1200" kern="1200" dirty="0" err="1">
                <a:solidFill>
                  <a:schemeClr val="tx1"/>
                </a:solidFill>
                <a:effectLst/>
                <a:latin typeface="+mn-lt"/>
                <a:ea typeface="+mn-ea"/>
                <a:cs typeface="+mn-cs"/>
              </a:rPr>
              <a:t>in_addr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sin_addr</a:t>
            </a:r>
            <a:r>
              <a:rPr lang="en-GB" sz="1200" kern="1200" dirty="0">
                <a:solidFill>
                  <a:schemeClr val="tx1"/>
                </a:solidFill>
                <a:effectLst/>
                <a:latin typeface="+mn-lt"/>
                <a:ea typeface="+mn-ea"/>
                <a:cs typeface="+mn-cs"/>
              </a:rPr>
              <a:t>; // Internet address </a:t>
            </a:r>
          </a:p>
          <a:p>
            <a:r>
              <a:rPr lang="en-GB" sz="1200" kern="1200" dirty="0">
                <a:solidFill>
                  <a:schemeClr val="tx1"/>
                </a:solidFill>
                <a:effectLst/>
                <a:latin typeface="+mn-lt"/>
                <a:ea typeface="+mn-ea"/>
                <a:cs typeface="+mn-cs"/>
              </a:rPr>
              <a:t>unsigned char </a:t>
            </a:r>
            <a:r>
              <a:rPr lang="en-GB" sz="1200" kern="1200" dirty="0" err="1">
                <a:solidFill>
                  <a:schemeClr val="tx1"/>
                </a:solidFill>
                <a:effectLst/>
                <a:latin typeface="+mn-lt"/>
                <a:ea typeface="+mn-ea"/>
                <a:cs typeface="+mn-cs"/>
              </a:rPr>
              <a:t>sin_zero</a:t>
            </a:r>
            <a:r>
              <a:rPr lang="en-GB" sz="1200" kern="1200" dirty="0">
                <a:solidFill>
                  <a:schemeClr val="tx1"/>
                </a:solidFill>
                <a:effectLst/>
                <a:latin typeface="+mn-lt"/>
                <a:ea typeface="+mn-ea"/>
                <a:cs typeface="+mn-cs"/>
              </a:rPr>
              <a:t>[8];  // Same size as struct </a:t>
            </a:r>
            <a:r>
              <a:rPr lang="en-GB" sz="1200" kern="1200" dirty="0" err="1">
                <a:solidFill>
                  <a:schemeClr val="tx1"/>
                </a:solidFill>
                <a:effectLst/>
                <a:latin typeface="+mn-lt"/>
                <a:ea typeface="+mn-ea"/>
                <a:cs typeface="+mn-cs"/>
              </a:rPr>
              <a:t>sockaddr</a:t>
            </a:r>
            <a:r>
              <a:rPr lang="en-GB" sz="1200" kern="1200" dirty="0">
                <a:solidFill>
                  <a:schemeClr val="tx1"/>
                </a:solidFill>
                <a:effectLst/>
                <a:latin typeface="+mn-lt"/>
                <a:ea typeface="+mn-ea"/>
                <a:cs typeface="+mn-cs"/>
              </a:rPr>
              <a:t> </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14</a:t>
            </a:fld>
            <a:endParaRPr lang="en-SG"/>
          </a:p>
        </p:txBody>
      </p:sp>
    </p:spTree>
    <p:extLst>
      <p:ext uri="{BB962C8B-B14F-4D97-AF65-F5344CB8AC3E}">
        <p14:creationId xmlns:p14="http://schemas.microsoft.com/office/powerpoint/2010/main" val="354865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17</a:t>
            </a:fld>
            <a:endParaRPr lang="en-SG"/>
          </a:p>
        </p:txBody>
      </p:sp>
    </p:spTree>
    <p:extLst>
      <p:ext uri="{BB962C8B-B14F-4D97-AF65-F5344CB8AC3E}">
        <p14:creationId xmlns:p14="http://schemas.microsoft.com/office/powerpoint/2010/main" val="181126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socket</a:t>
            </a:r>
          </a:p>
          <a:p>
            <a:endParaRPr lang="en-US" dirty="0"/>
          </a:p>
          <a:p>
            <a:r>
              <a:rPr lang="en-GB" sz="1200" b="0" i="0" u="none" strike="noStrike" kern="1200" dirty="0">
                <a:solidFill>
                  <a:schemeClr val="tx1"/>
                </a:solidFill>
                <a:effectLst/>
                <a:latin typeface="+mn-lt"/>
                <a:ea typeface="+mn-ea"/>
                <a:cs typeface="+mn-cs"/>
              </a:rPr>
              <a:t>bind() associates the socket with its local address [that's why server side binds, so that clients can use that address to connect to server.</a:t>
            </a:r>
            <a:endParaRPr lang="en-US" dirty="0"/>
          </a:p>
          <a:p>
            <a:endParaRPr lang="en-US" dirty="0"/>
          </a:p>
          <a:p>
            <a:r>
              <a:rPr lang="en-US" dirty="0"/>
              <a:t>Bind socket and its address parameters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Receives data from a specific socket.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Sends data to a specific socket. </a:t>
            </a:r>
            <a:endParaRPr lang="en-GB"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18</a:t>
            </a:fld>
            <a:endParaRPr lang="en-SG"/>
          </a:p>
        </p:txBody>
      </p:sp>
    </p:spTree>
    <p:extLst>
      <p:ext uri="{BB962C8B-B14F-4D97-AF65-F5344CB8AC3E}">
        <p14:creationId xmlns:p14="http://schemas.microsoft.com/office/powerpoint/2010/main" val="334451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 Create a TCP socket using </a:t>
            </a:r>
            <a:r>
              <a:rPr lang="en-GB" sz="1200" b="1" kern="1200" dirty="0">
                <a:solidFill>
                  <a:schemeClr val="tx1"/>
                </a:solidFill>
                <a:effectLst/>
                <a:latin typeface="+mn-lt"/>
                <a:ea typeface="+mn-ea"/>
                <a:cs typeface="+mn-cs"/>
              </a:rPr>
              <a:t>socket</a:t>
            </a:r>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2. Establish a connection to the server using </a:t>
            </a:r>
            <a:r>
              <a:rPr lang="en-GB" sz="1200" b="1" kern="1200" dirty="0">
                <a:solidFill>
                  <a:schemeClr val="tx1"/>
                </a:solidFill>
                <a:effectLst/>
                <a:latin typeface="+mn-lt"/>
                <a:ea typeface="+mn-ea"/>
                <a:cs typeface="+mn-cs"/>
              </a:rPr>
              <a:t>connect</a:t>
            </a:r>
            <a:r>
              <a:rPr lang="en-GB" sz="1200" kern="1200" dirty="0">
                <a:solidFill>
                  <a:schemeClr val="tx1"/>
                </a:solidFill>
                <a:effectLst/>
                <a:latin typeface="+mn-lt"/>
                <a:ea typeface="+mn-ea"/>
                <a:cs typeface="+mn-cs"/>
              </a:rPr>
              <a:t>(). 3. Communicate using </a:t>
            </a:r>
            <a:r>
              <a:rPr lang="en-GB" sz="1200" b="1" kern="1200" dirty="0">
                <a:solidFill>
                  <a:schemeClr val="tx1"/>
                </a:solidFill>
                <a:effectLst/>
                <a:latin typeface="+mn-lt"/>
                <a:ea typeface="+mn-ea"/>
                <a:cs typeface="+mn-cs"/>
              </a:rPr>
              <a:t>send</a:t>
            </a:r>
            <a:r>
              <a:rPr lang="en-GB" sz="1200" kern="1200" dirty="0">
                <a:solidFill>
                  <a:schemeClr val="tx1"/>
                </a:solidFill>
                <a:effectLst/>
                <a:latin typeface="+mn-lt"/>
                <a:ea typeface="+mn-ea"/>
                <a:cs typeface="+mn-cs"/>
              </a:rPr>
              <a:t>() and </a:t>
            </a:r>
            <a:r>
              <a:rPr lang="en-GB" sz="1200" b="1" kern="1200" dirty="0" err="1">
                <a:solidFill>
                  <a:schemeClr val="tx1"/>
                </a:solidFill>
                <a:effectLst/>
                <a:latin typeface="+mn-lt"/>
                <a:ea typeface="+mn-ea"/>
                <a:cs typeface="+mn-cs"/>
              </a:rPr>
              <a:t>recv</a:t>
            </a:r>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4. Close the connection with </a:t>
            </a:r>
            <a:r>
              <a:rPr lang="en-GB" sz="1200" b="1" kern="1200" dirty="0">
                <a:solidFill>
                  <a:schemeClr val="tx1"/>
                </a:solidFill>
                <a:effectLst/>
                <a:latin typeface="+mn-lt"/>
                <a:ea typeface="+mn-ea"/>
                <a:cs typeface="+mn-cs"/>
              </a:rPr>
              <a:t>close</a:t>
            </a:r>
            <a:r>
              <a:rPr lang="en-GB" sz="1200" kern="1200" dirty="0">
                <a:solidFill>
                  <a:schemeClr val="tx1"/>
                </a:solidFill>
                <a:effectLst/>
                <a:latin typeface="+mn-lt"/>
                <a:ea typeface="+mn-ea"/>
                <a:cs typeface="+mn-cs"/>
              </a:rPr>
              <a:t>().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20</a:t>
            </a:fld>
            <a:endParaRPr lang="en-SG"/>
          </a:p>
        </p:txBody>
      </p:sp>
    </p:spTree>
    <p:extLst>
      <p:ext uri="{BB962C8B-B14F-4D97-AF65-F5344CB8AC3E}">
        <p14:creationId xmlns:p14="http://schemas.microsoft.com/office/powerpoint/2010/main" val="3182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22</a:t>
            </a:fld>
            <a:endParaRPr lang="en-SG"/>
          </a:p>
        </p:txBody>
      </p:sp>
    </p:spTree>
    <p:extLst>
      <p:ext uri="{BB962C8B-B14F-4D97-AF65-F5344CB8AC3E}">
        <p14:creationId xmlns:p14="http://schemas.microsoft.com/office/powerpoint/2010/main" val="22196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 </a:t>
            </a:r>
            <a:r>
              <a:rPr lang="en-GB" sz="1200" kern="1200" dirty="0">
                <a:solidFill>
                  <a:schemeClr val="tx1"/>
                </a:solidFill>
                <a:effectLst/>
                <a:latin typeface="+mn-lt"/>
                <a:ea typeface="+mn-ea"/>
                <a:cs typeface="+mn-cs"/>
              </a:rPr>
              <a:t>It is called by the client to connect to the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Listen: </a:t>
            </a:r>
            <a:r>
              <a:rPr lang="en-GB" sz="1200" kern="1200" dirty="0">
                <a:solidFill>
                  <a:schemeClr val="tx1"/>
                </a:solidFill>
                <a:effectLst/>
                <a:latin typeface="+mn-lt"/>
                <a:ea typeface="+mn-ea"/>
                <a:cs typeface="+mn-cs"/>
              </a:rPr>
              <a:t>It is used by the server side to wait for any connection request from the client side. </a:t>
            </a:r>
          </a:p>
          <a:p>
            <a:r>
              <a:rPr lang="en-GB" sz="1200" kern="1200" dirty="0">
                <a:solidFill>
                  <a:schemeClr val="tx1"/>
                </a:solidFill>
                <a:effectLst/>
                <a:latin typeface="+mn-lt"/>
                <a:ea typeface="+mn-ea"/>
                <a:cs typeface="+mn-cs"/>
              </a:rPr>
              <a:t>Accept: This function synchronously extracts the first pending connection request from the </a:t>
            </a:r>
          </a:p>
          <a:p>
            <a:r>
              <a:rPr lang="en-GB" sz="1200" kern="1200" dirty="0">
                <a:solidFill>
                  <a:schemeClr val="tx1"/>
                </a:solidFill>
                <a:effectLst/>
                <a:latin typeface="+mn-lt"/>
                <a:ea typeface="+mn-ea"/>
                <a:cs typeface="+mn-cs"/>
              </a:rPr>
              <a:t>connection request queue of the listening socket and then creates and returns a new socket.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Sends data in a connected socket.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Receives data in a connected socket.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25</a:t>
            </a:fld>
            <a:endParaRPr lang="en-SG"/>
          </a:p>
        </p:txBody>
      </p:sp>
    </p:spTree>
    <p:extLst>
      <p:ext uri="{BB962C8B-B14F-4D97-AF65-F5344CB8AC3E}">
        <p14:creationId xmlns:p14="http://schemas.microsoft.com/office/powerpoint/2010/main" val="3670107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parameter </a:t>
            </a:r>
            <a:r>
              <a:rPr lang="en-GB" sz="1200" b="1" i="1" kern="1200" dirty="0">
                <a:solidFill>
                  <a:schemeClr val="tx1"/>
                </a:solidFill>
                <a:effectLst/>
                <a:latin typeface="+mn-lt"/>
                <a:ea typeface="+mn-ea"/>
                <a:cs typeface="+mn-cs"/>
              </a:rPr>
              <a:t>backlog</a:t>
            </a:r>
            <a:r>
              <a:rPr lang="en-GB" sz="1200" i="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is the number of connections allowed on the incoming queue.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Each incoming connections is placed in this queue until a matching </a:t>
            </a:r>
            <a:r>
              <a:rPr lang="en-GB" sz="1200" b="1" kern="1200" dirty="0">
                <a:solidFill>
                  <a:schemeClr val="tx1"/>
                </a:solidFill>
                <a:effectLst/>
                <a:latin typeface="+mn-lt"/>
                <a:ea typeface="+mn-ea"/>
                <a:cs typeface="+mn-cs"/>
              </a:rPr>
              <a:t>accept</a:t>
            </a:r>
            <a:r>
              <a:rPr lang="en-GB" sz="1200" kern="1200" dirty="0">
                <a:solidFill>
                  <a:schemeClr val="tx1"/>
                </a:solidFill>
                <a:effectLst/>
                <a:latin typeface="+mn-lt"/>
                <a:ea typeface="+mn-ea"/>
                <a:cs typeface="+mn-cs"/>
              </a:rPr>
              <a:t>() is issued by the server side. </a:t>
            </a:r>
            <a:endParaRPr lang="en-GB" dirty="0">
              <a:effectLst/>
            </a:endParaRPr>
          </a:p>
          <a:p>
            <a:endParaRPr lang="en-GB" dirty="0">
              <a:effectLst/>
            </a:endParaRPr>
          </a:p>
        </p:txBody>
      </p:sp>
      <p:sp>
        <p:nvSpPr>
          <p:cNvPr id="4" name="Slide Number Placeholder 3"/>
          <p:cNvSpPr>
            <a:spLocks noGrp="1"/>
          </p:cNvSpPr>
          <p:nvPr>
            <p:ph type="sldNum" sz="quarter" idx="5"/>
          </p:nvPr>
        </p:nvSpPr>
        <p:spPr/>
        <p:txBody>
          <a:bodyPr/>
          <a:lstStyle/>
          <a:p>
            <a:fld id="{292F0FE2-C2B2-431D-B530-B3A622789B8A}" type="slidenum">
              <a:rPr lang="en-SG" smtClean="0"/>
              <a:t>28</a:t>
            </a:fld>
            <a:endParaRPr lang="en-SG"/>
          </a:p>
        </p:txBody>
      </p:sp>
    </p:spTree>
    <p:extLst>
      <p:ext uri="{BB962C8B-B14F-4D97-AF65-F5344CB8AC3E}">
        <p14:creationId xmlns:p14="http://schemas.microsoft.com/office/powerpoint/2010/main" val="278912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Each incoming connections is placed in this queue until a matching accept() is issued by the server side. </a:t>
            </a:r>
            <a:endParaRPr lang="en-GB"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accept</a:t>
            </a:r>
            <a:r>
              <a:rPr lang="en-GB" sz="1200" kern="1200" dirty="0">
                <a:solidFill>
                  <a:schemeClr val="tx1"/>
                </a:solidFill>
                <a:effectLst/>
                <a:latin typeface="+mn-lt"/>
                <a:ea typeface="+mn-ea"/>
                <a:cs typeface="+mn-cs"/>
              </a:rPr>
              <a:t>() call is used to remove one request from the queue.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29</a:t>
            </a:fld>
            <a:endParaRPr lang="en-SG"/>
          </a:p>
        </p:txBody>
      </p:sp>
    </p:spTree>
    <p:extLst>
      <p:ext uri="{BB962C8B-B14F-4D97-AF65-F5344CB8AC3E}">
        <p14:creationId xmlns:p14="http://schemas.microsoft.com/office/powerpoint/2010/main" val="337327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35</a:t>
            </a:fld>
            <a:endParaRPr lang="en-SG"/>
          </a:p>
        </p:txBody>
      </p:sp>
    </p:spTree>
    <p:extLst>
      <p:ext uri="{BB962C8B-B14F-4D97-AF65-F5344CB8AC3E}">
        <p14:creationId xmlns:p14="http://schemas.microsoft.com/office/powerpoint/2010/main" val="649773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43</a:t>
            </a:fld>
            <a:endParaRPr lang="en-SG"/>
          </a:p>
        </p:txBody>
      </p:sp>
    </p:spTree>
    <p:extLst>
      <p:ext uri="{BB962C8B-B14F-4D97-AF65-F5344CB8AC3E}">
        <p14:creationId xmlns:p14="http://schemas.microsoft.com/office/powerpoint/2010/main" val="143574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2</a:t>
            </a:fld>
            <a:endParaRPr lang="en-SG"/>
          </a:p>
        </p:txBody>
      </p:sp>
    </p:spTree>
    <p:extLst>
      <p:ext uri="{BB962C8B-B14F-4D97-AF65-F5344CB8AC3E}">
        <p14:creationId xmlns:p14="http://schemas.microsoft.com/office/powerpoint/2010/main" val="57463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48</a:t>
            </a:fld>
            <a:endParaRPr lang="en-SG"/>
          </a:p>
        </p:txBody>
      </p:sp>
    </p:spTree>
    <p:extLst>
      <p:ext uri="{BB962C8B-B14F-4D97-AF65-F5344CB8AC3E}">
        <p14:creationId xmlns:p14="http://schemas.microsoft.com/office/powerpoint/2010/main" val="1423336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 connection oriented, slow, reliable</a:t>
            </a:r>
          </a:p>
          <a:p>
            <a:r>
              <a:rPr lang="en-US" dirty="0"/>
              <a:t>UDP- connectionless, faster, unreliable</a:t>
            </a:r>
          </a:p>
        </p:txBody>
      </p:sp>
      <p:sp>
        <p:nvSpPr>
          <p:cNvPr id="4" name="Slide Number Placeholder 3"/>
          <p:cNvSpPr>
            <a:spLocks noGrp="1"/>
          </p:cNvSpPr>
          <p:nvPr>
            <p:ph type="sldNum" sz="quarter" idx="5"/>
          </p:nvPr>
        </p:nvSpPr>
        <p:spPr/>
        <p:txBody>
          <a:bodyPr/>
          <a:lstStyle/>
          <a:p>
            <a:fld id="{292F0FE2-C2B2-431D-B530-B3A622789B8A}" type="slidenum">
              <a:rPr lang="en-SG" smtClean="0"/>
              <a:t>49</a:t>
            </a:fld>
            <a:endParaRPr lang="en-SG"/>
          </a:p>
        </p:txBody>
      </p:sp>
    </p:spTree>
    <p:extLst>
      <p:ext uri="{BB962C8B-B14F-4D97-AF65-F5344CB8AC3E}">
        <p14:creationId xmlns:p14="http://schemas.microsoft.com/office/powerpoint/2010/main" val="393439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50</a:t>
            </a:fld>
            <a:endParaRPr lang="en-SG"/>
          </a:p>
        </p:txBody>
      </p:sp>
    </p:spTree>
    <p:extLst>
      <p:ext uri="{BB962C8B-B14F-4D97-AF65-F5344CB8AC3E}">
        <p14:creationId xmlns:p14="http://schemas.microsoft.com/office/powerpoint/2010/main" val="1510072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2F0FE2-C2B2-431D-B530-B3A622789B8A}" type="slidenum">
              <a:rPr lang="en-SG" smtClean="0"/>
              <a:t>51</a:t>
            </a:fld>
            <a:endParaRPr lang="en-SG"/>
          </a:p>
        </p:txBody>
      </p:sp>
    </p:spTree>
    <p:extLst>
      <p:ext uri="{BB962C8B-B14F-4D97-AF65-F5344CB8AC3E}">
        <p14:creationId xmlns:p14="http://schemas.microsoft.com/office/powerpoint/2010/main" val="3461123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2F0FE2-C2B2-431D-B530-B3A622789B8A}" type="slidenum">
              <a:rPr lang="en-SG" smtClean="0"/>
              <a:t>53</a:t>
            </a:fld>
            <a:endParaRPr lang="en-SG"/>
          </a:p>
        </p:txBody>
      </p:sp>
    </p:spTree>
    <p:extLst>
      <p:ext uri="{BB962C8B-B14F-4D97-AF65-F5344CB8AC3E}">
        <p14:creationId xmlns:p14="http://schemas.microsoft.com/office/powerpoint/2010/main" val="1871833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56</a:t>
            </a:fld>
            <a:endParaRPr lang="en-SG"/>
          </a:p>
        </p:txBody>
      </p:sp>
    </p:spTree>
    <p:extLst>
      <p:ext uri="{BB962C8B-B14F-4D97-AF65-F5344CB8AC3E}">
        <p14:creationId xmlns:p14="http://schemas.microsoft.com/office/powerpoint/2010/main" val="286702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Sockets are programming channels for processes to exchange data locally and across the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socket is an end point of a two-way communication channel. </a:t>
            </a:r>
            <a:endParaRPr lang="en-GB"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3</a:t>
            </a:fld>
            <a:endParaRPr lang="en-SG"/>
          </a:p>
        </p:txBody>
      </p:sp>
    </p:spTree>
    <p:extLst>
      <p:ext uri="{BB962C8B-B14F-4D97-AF65-F5344CB8AC3E}">
        <p14:creationId xmlns:p14="http://schemas.microsoft.com/office/powerpoint/2010/main" val="99987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 connection oriented, slow, reliable</a:t>
            </a:r>
          </a:p>
          <a:p>
            <a:r>
              <a:rPr lang="en-US" dirty="0"/>
              <a:t>UDP- connectionless, faster, unreliable</a:t>
            </a:r>
          </a:p>
        </p:txBody>
      </p:sp>
      <p:sp>
        <p:nvSpPr>
          <p:cNvPr id="4" name="Slide Number Placeholder 3"/>
          <p:cNvSpPr>
            <a:spLocks noGrp="1"/>
          </p:cNvSpPr>
          <p:nvPr>
            <p:ph type="sldNum" sz="quarter" idx="5"/>
          </p:nvPr>
        </p:nvSpPr>
        <p:spPr/>
        <p:txBody>
          <a:bodyPr/>
          <a:lstStyle/>
          <a:p>
            <a:fld id="{292F0FE2-C2B2-431D-B530-B3A622789B8A}" type="slidenum">
              <a:rPr lang="en-SG" smtClean="0"/>
              <a:t>4</a:t>
            </a:fld>
            <a:endParaRPr lang="en-SG"/>
          </a:p>
        </p:txBody>
      </p:sp>
    </p:spTree>
    <p:extLst>
      <p:ext uri="{BB962C8B-B14F-4D97-AF65-F5344CB8AC3E}">
        <p14:creationId xmlns:p14="http://schemas.microsoft.com/office/powerpoint/2010/main" val="89510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socket</a:t>
            </a:r>
          </a:p>
          <a:p>
            <a:endParaRPr lang="en-US" dirty="0"/>
          </a:p>
          <a:p>
            <a:r>
              <a:rPr lang="en-US" dirty="0"/>
              <a:t>Bind socket and its address parameters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Receives data from a specific socket.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Sends data to a specific socket. </a:t>
            </a:r>
            <a:endParaRPr lang="en-GB"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5</a:t>
            </a:fld>
            <a:endParaRPr lang="en-SG"/>
          </a:p>
        </p:txBody>
      </p:sp>
    </p:spTree>
    <p:extLst>
      <p:ext uri="{BB962C8B-B14F-4D97-AF65-F5344CB8AC3E}">
        <p14:creationId xmlns:p14="http://schemas.microsoft.com/office/powerpoint/2010/main" val="121562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socket</a:t>
            </a:r>
          </a:p>
          <a:p>
            <a:endParaRPr lang="en-US" dirty="0"/>
          </a:p>
          <a:p>
            <a:r>
              <a:rPr lang="en-US" dirty="0"/>
              <a:t>Bind socket and its address parameters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Receives data from a specific socket.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Sends data to a specific socket. </a:t>
            </a:r>
            <a:endParaRPr lang="en-GB"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7</a:t>
            </a:fld>
            <a:endParaRPr lang="en-SG"/>
          </a:p>
        </p:txBody>
      </p:sp>
    </p:spTree>
    <p:extLst>
      <p:ext uri="{BB962C8B-B14F-4D97-AF65-F5344CB8AC3E}">
        <p14:creationId xmlns:p14="http://schemas.microsoft.com/office/powerpoint/2010/main" val="287379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Sin_zero</a:t>
            </a:r>
            <a:r>
              <a:rPr lang="en-US" dirty="0"/>
              <a:t> : append zeros</a:t>
            </a:r>
          </a:p>
          <a:p>
            <a:endParaRPr lang="en-US" dirty="0"/>
          </a:p>
          <a:p>
            <a:r>
              <a:rPr lang="en-GB" sz="1200" kern="1200" dirty="0">
                <a:solidFill>
                  <a:schemeClr val="tx1"/>
                </a:solidFill>
                <a:effectLst/>
                <a:latin typeface="+mn-lt"/>
                <a:ea typeface="+mn-ea"/>
                <a:cs typeface="+mn-cs"/>
              </a:rPr>
              <a:t>1. the </a:t>
            </a:r>
            <a:r>
              <a:rPr lang="en-GB" sz="1200" i="1" kern="1200" dirty="0">
                <a:solidFill>
                  <a:schemeClr val="tx1"/>
                </a:solidFill>
                <a:effectLst/>
                <a:latin typeface="+mn-lt"/>
                <a:ea typeface="+mn-ea"/>
                <a:cs typeface="+mn-cs"/>
              </a:rPr>
              <a:t>protocol family </a:t>
            </a:r>
            <a:r>
              <a:rPr lang="en-GB" sz="1200" kern="1200" dirty="0">
                <a:solidFill>
                  <a:schemeClr val="tx1"/>
                </a:solidFill>
                <a:effectLst/>
                <a:latin typeface="+mn-lt"/>
                <a:ea typeface="+mn-ea"/>
                <a:cs typeface="+mn-cs"/>
              </a:rPr>
              <a:t>is always AF_INET for the TCP/IP protocol suite. </a:t>
            </a:r>
            <a:endParaRPr lang="en-GB" dirty="0">
              <a:effectLst/>
            </a:endParaRPr>
          </a:p>
          <a:p>
            <a:r>
              <a:rPr lang="en-GB" sz="1200" kern="1200" dirty="0">
                <a:solidFill>
                  <a:schemeClr val="tx1"/>
                </a:solidFill>
                <a:effectLst/>
                <a:latin typeface="+mn-lt"/>
                <a:ea typeface="+mn-ea"/>
                <a:cs typeface="+mn-cs"/>
              </a:rPr>
              <a:t>2. the </a:t>
            </a:r>
            <a:r>
              <a:rPr lang="en-GB" sz="1200" i="1" kern="1200" dirty="0">
                <a:solidFill>
                  <a:schemeClr val="tx1"/>
                </a:solidFill>
                <a:effectLst/>
                <a:latin typeface="+mn-lt"/>
                <a:ea typeface="+mn-ea"/>
                <a:cs typeface="+mn-cs"/>
              </a:rPr>
              <a:t>type </a:t>
            </a:r>
            <a:r>
              <a:rPr lang="en-GB" sz="1200" kern="1200" dirty="0">
                <a:solidFill>
                  <a:schemeClr val="tx1"/>
                </a:solidFill>
                <a:effectLst/>
                <a:latin typeface="+mn-lt"/>
                <a:ea typeface="+mn-ea"/>
                <a:cs typeface="+mn-cs"/>
              </a:rPr>
              <a:t>specifies whether this is a stream or datagram socket </a:t>
            </a:r>
          </a:p>
          <a:p>
            <a:r>
              <a:rPr lang="en-GB" sz="1200" kern="1200" dirty="0">
                <a:solidFill>
                  <a:schemeClr val="tx1"/>
                </a:solidFill>
                <a:effectLst/>
                <a:latin typeface="+mn-lt"/>
                <a:ea typeface="+mn-ea"/>
                <a:cs typeface="+mn-cs"/>
              </a:rPr>
              <a:t>3. the </a:t>
            </a:r>
            <a:r>
              <a:rPr lang="en-GB" sz="1200" i="1" kern="1200" dirty="0">
                <a:solidFill>
                  <a:schemeClr val="tx1"/>
                </a:solidFill>
                <a:effectLst/>
                <a:latin typeface="+mn-lt"/>
                <a:ea typeface="+mn-ea"/>
                <a:cs typeface="+mn-cs"/>
              </a:rPr>
              <a:t>protocol </a:t>
            </a:r>
            <a:r>
              <a:rPr lang="en-GB" sz="1200" kern="1200" dirty="0">
                <a:solidFill>
                  <a:schemeClr val="tx1"/>
                </a:solidFill>
                <a:effectLst/>
                <a:latin typeface="+mn-lt"/>
                <a:ea typeface="+mn-ea"/>
                <a:cs typeface="+mn-cs"/>
              </a:rPr>
              <a:t>specifies either TCP or UDP.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11</a:t>
            </a:fld>
            <a:endParaRPr lang="en-SG"/>
          </a:p>
        </p:txBody>
      </p:sp>
    </p:spTree>
    <p:extLst>
      <p:ext uri="{BB962C8B-B14F-4D97-AF65-F5344CB8AC3E}">
        <p14:creationId xmlns:p14="http://schemas.microsoft.com/office/powerpoint/2010/main" val="267213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reason that both type and protocol need to be specified is to allow additional transport-level protocols to be included in a future implementation.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292F0FE2-C2B2-431D-B530-B3A622789B8A}" type="slidenum">
              <a:rPr lang="en-SG" smtClean="0"/>
              <a:t>12</a:t>
            </a:fld>
            <a:endParaRPr lang="en-SG"/>
          </a:p>
        </p:txBody>
      </p:sp>
    </p:spTree>
    <p:extLst>
      <p:ext uri="{BB962C8B-B14F-4D97-AF65-F5344CB8AC3E}">
        <p14:creationId xmlns:p14="http://schemas.microsoft.com/office/powerpoint/2010/main" val="704219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socket</a:t>
            </a:r>
          </a:p>
          <a:p>
            <a:endParaRPr lang="en-US"/>
          </a:p>
          <a:p>
            <a:r>
              <a:rPr lang="en-US"/>
              <a:t>Bind socket and its address parameters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Receives data from a specific socket.</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Sends data to a specific socket. </a:t>
            </a:r>
            <a:endParaRPr lang="en-GB"/>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292F0FE2-C2B2-431D-B530-B3A622789B8A}" type="slidenum">
              <a:rPr lang="en-SG" smtClean="0"/>
              <a:t>13</a:t>
            </a:fld>
            <a:endParaRPr lang="en-SG"/>
          </a:p>
        </p:txBody>
      </p:sp>
    </p:spTree>
    <p:extLst>
      <p:ext uri="{BB962C8B-B14F-4D97-AF65-F5344CB8AC3E}">
        <p14:creationId xmlns:p14="http://schemas.microsoft.com/office/powerpoint/2010/main" val="1262228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9042400" y="274641"/>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a:xfrm>
            <a:off x="3520796" y="6377460"/>
            <a:ext cx="5115205" cy="365125"/>
          </a:xfrm>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t>EE4204 (Part 1) Lab</a:t>
            </a:r>
          </a:p>
        </p:txBody>
      </p:sp>
      <p:sp>
        <p:nvSpPr>
          <p:cNvPr id="6" name="Footer Placeholder 5"/>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t>EE4204 (Part 1) Lab</a:t>
            </a:r>
          </a:p>
        </p:txBody>
      </p:sp>
      <p:sp>
        <p:nvSpPr>
          <p:cNvPr id="8" name="Footer Placeholder 7"/>
          <p:cNvSpPr>
            <a:spLocks noGrp="1"/>
          </p:cNvSpPr>
          <p:nvPr>
            <p:ph type="ftr" sz="quarter" idx="11"/>
          </p:nvPr>
        </p:nvSpPr>
        <p:spPr/>
        <p:txBody>
          <a:bodyPr/>
          <a:lstStyle/>
          <a:p>
            <a:r>
              <a:rPr lang="en-US"/>
              <a:t>G. Mohan/NUS</a:t>
            </a:r>
          </a:p>
        </p:txBody>
      </p:sp>
      <p:sp>
        <p:nvSpPr>
          <p:cNvPr id="9" name="Slide Number Placeholder 8"/>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EE4204 (Part 1) Lab</a:t>
            </a:r>
          </a:p>
        </p:txBody>
      </p:sp>
      <p:sp>
        <p:nvSpPr>
          <p:cNvPr id="6" name="Footer Placeholder 5"/>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r>
              <a:rPr lang="en-US"/>
              <a:t>EE4204 (Part 1) Lab</a:t>
            </a:r>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r>
              <a:rPr lang="en-US"/>
              <a:t>G. Mohan/NUS</a:t>
            </a:r>
          </a:p>
        </p:txBody>
      </p:sp>
      <p:sp>
        <p:nvSpPr>
          <p:cNvPr id="7" name="Slide Number Placeholder 6"/>
          <p:cNvSpPr>
            <a:spLocks noGrp="1"/>
          </p:cNvSpPr>
          <p:nvPr>
            <p:ph type="sldNum" sz="quarter" idx="12"/>
          </p:nvPr>
        </p:nvSpPr>
        <p:spPr>
          <a:xfrm>
            <a:off x="11119104" y="1170432"/>
            <a:ext cx="978485" cy="201168"/>
          </a:xfrm>
        </p:spPr>
        <p:txBody>
          <a:bodyPr/>
          <a:lstStyle/>
          <a:p>
            <a:fld id="{9DC9C1B8-E0BD-4B9F-A6A4-44AD34B1169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r>
              <a:rPr lang="en-US"/>
              <a:t>EE4204 (Part 1) Lab</a:t>
            </a:r>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r>
              <a:rPr lang="en-US"/>
              <a:t>G. Mohan/NUS</a:t>
            </a:r>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DC9C1B8-E0BD-4B9F-A6A4-44AD34B1169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3386" y="2278162"/>
            <a:ext cx="10769600" cy="1673352"/>
          </a:xfrm>
        </p:spPr>
        <p:txBody>
          <a:bodyPr>
            <a:normAutofit/>
          </a:bodyPr>
          <a:lstStyle/>
          <a:p>
            <a:pPr algn="ctr"/>
            <a:r>
              <a:rPr lang="en-US" sz="4400" dirty="0"/>
              <a:t>EE4204 Socket Programming  Assignment </a:t>
            </a:r>
            <a:br>
              <a:rPr lang="en-US" sz="4400" dirty="0"/>
            </a:br>
            <a:r>
              <a:rPr lang="en-US" sz="4400" dirty="0"/>
              <a:t>  and Example Programs</a:t>
            </a:r>
            <a:endParaRPr lang="en-US" sz="3600" dirty="0">
              <a:solidFill>
                <a:srgbClr val="00B050"/>
              </a:solidFill>
            </a:endParaRPr>
          </a:p>
        </p:txBody>
      </p:sp>
      <p:sp>
        <p:nvSpPr>
          <p:cNvPr id="3" name="Subtitle 2"/>
          <p:cNvSpPr>
            <a:spLocks noGrp="1"/>
          </p:cNvSpPr>
          <p:nvPr>
            <p:ph type="subTitle" idx="1"/>
          </p:nvPr>
        </p:nvSpPr>
        <p:spPr>
          <a:xfrm>
            <a:off x="1208314" y="5151665"/>
            <a:ext cx="10769600" cy="1499616"/>
          </a:xfrm>
        </p:spPr>
        <p:txBody>
          <a:bodyPr>
            <a:normAutofit lnSpcReduction="10000"/>
          </a:bodyPr>
          <a:lstStyle/>
          <a:p>
            <a:r>
              <a:rPr lang="en-US" b="1" dirty="0"/>
              <a:t>Graduate Assistants: Kang </a:t>
            </a:r>
            <a:r>
              <a:rPr lang="en-US" b="1" dirty="0" err="1"/>
              <a:t>Zhenyu</a:t>
            </a:r>
            <a:r>
              <a:rPr lang="en-US" b="1" dirty="0"/>
              <a:t> and Anum Talpur</a:t>
            </a:r>
          </a:p>
          <a:p>
            <a:r>
              <a:rPr lang="en-US" b="1" dirty="0"/>
              <a:t> </a:t>
            </a:r>
            <a:r>
              <a:rPr lang="en-US" b="1" dirty="0" smtClean="0"/>
              <a:t>                                           </a:t>
            </a:r>
            <a:r>
              <a:rPr lang="en-US" b="1" dirty="0" err="1" smtClean="0"/>
              <a:t>Sivaraman</a:t>
            </a:r>
            <a:r>
              <a:rPr lang="en-US" b="1" dirty="0" smtClean="0"/>
              <a:t> </a:t>
            </a:r>
            <a:r>
              <a:rPr lang="en-US" b="1" dirty="0"/>
              <a:t>Vignesh (Ex-Graduate Assistant)</a:t>
            </a:r>
          </a:p>
          <a:p>
            <a:r>
              <a:rPr lang="en-US" b="1" dirty="0"/>
              <a:t>Module Lecturer</a:t>
            </a:r>
            <a:r>
              <a:rPr lang="en-US" b="1"/>
              <a:t>: </a:t>
            </a:r>
            <a:r>
              <a:rPr lang="en-US" b="1" smtClean="0"/>
              <a:t>       Assoc</a:t>
            </a:r>
            <a:r>
              <a:rPr lang="en-US" b="1" dirty="0"/>
              <a:t>. Prof. Mohan Gurusamy</a:t>
            </a:r>
          </a:p>
          <a:p>
            <a:r>
              <a:rPr lang="en-US" b="1" dirty="0"/>
              <a:t>Electrical and Computer Engineering Department</a:t>
            </a:r>
          </a:p>
          <a:p>
            <a:r>
              <a:rPr lang="en-US" b="1" dirty="0"/>
              <a:t>National University of Singapore </a:t>
            </a:r>
            <a:endParaRPr lang="en-US" dirty="0"/>
          </a:p>
        </p:txBody>
      </p:sp>
    </p:spTree>
    <p:extLst>
      <p:ext uri="{BB962C8B-B14F-4D97-AF65-F5344CB8AC3E}">
        <p14:creationId xmlns:p14="http://schemas.microsoft.com/office/powerpoint/2010/main" val="340953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B37AF-CEFF-5A4A-A795-B8E7FCFC4C38}"/>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F9FFAF93-6B9A-4F47-91AB-897CDF278750}"/>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E29FEFDD-1662-1C46-9FB5-B0469443B761}"/>
              </a:ext>
            </a:extLst>
          </p:cNvPr>
          <p:cNvSpPr>
            <a:spLocks noGrp="1"/>
          </p:cNvSpPr>
          <p:nvPr>
            <p:ph type="sldNum" sz="quarter" idx="12"/>
          </p:nvPr>
        </p:nvSpPr>
        <p:spPr/>
        <p:txBody>
          <a:bodyPr/>
          <a:lstStyle/>
          <a:p>
            <a:fld id="{9DC9C1B8-E0BD-4B9F-A6A4-44AD34B1169C}" type="slidenum">
              <a:rPr lang="en-US" smtClean="0"/>
              <a:t>10</a:t>
            </a:fld>
            <a:endParaRPr lang="en-US"/>
          </a:p>
        </p:txBody>
      </p:sp>
      <p:pic>
        <p:nvPicPr>
          <p:cNvPr id="5" name="Picture 4">
            <a:extLst>
              <a:ext uri="{FF2B5EF4-FFF2-40B4-BE49-F238E27FC236}">
                <a16:creationId xmlns:a16="http://schemas.microsoft.com/office/drawing/2014/main" id="{05FCDBBC-A417-5D49-931C-9AE37B418B5B}"/>
              </a:ext>
            </a:extLst>
          </p:cNvPr>
          <p:cNvPicPr>
            <a:picLocks noChangeAspect="1"/>
          </p:cNvPicPr>
          <p:nvPr/>
        </p:nvPicPr>
        <p:blipFill>
          <a:blip r:embed="rId2"/>
          <a:stretch>
            <a:fillRect/>
          </a:stretch>
        </p:blipFill>
        <p:spPr>
          <a:xfrm>
            <a:off x="3454400" y="1376184"/>
            <a:ext cx="4274820" cy="3979406"/>
          </a:xfrm>
          <a:prstGeom prst="rect">
            <a:avLst/>
          </a:prstGeom>
        </p:spPr>
      </p:pic>
      <p:sp>
        <p:nvSpPr>
          <p:cNvPr id="6" name="TextBox 5">
            <a:extLst>
              <a:ext uri="{FF2B5EF4-FFF2-40B4-BE49-F238E27FC236}">
                <a16:creationId xmlns:a16="http://schemas.microsoft.com/office/drawing/2014/main" id="{9204E74B-4A09-5947-BEF2-406FB5A1B2B2}"/>
              </a:ext>
            </a:extLst>
          </p:cNvPr>
          <p:cNvSpPr txBox="1"/>
          <p:nvPr/>
        </p:nvSpPr>
        <p:spPr>
          <a:xfrm>
            <a:off x="609600" y="3156155"/>
            <a:ext cx="2790092" cy="461665"/>
          </a:xfrm>
          <a:prstGeom prst="rect">
            <a:avLst/>
          </a:prstGeom>
          <a:noFill/>
        </p:spPr>
        <p:txBody>
          <a:bodyPr wrap="square" rtlCol="0">
            <a:spAutoFit/>
          </a:bodyPr>
          <a:lstStyle/>
          <a:p>
            <a:r>
              <a:rPr lang="en-US" sz="2400" b="1" dirty="0">
                <a:solidFill>
                  <a:srgbClr val="00B050"/>
                </a:solidFill>
              </a:rPr>
              <a:t>Header file</a:t>
            </a:r>
          </a:p>
        </p:txBody>
      </p:sp>
    </p:spTree>
    <p:extLst>
      <p:ext uri="{BB962C8B-B14F-4D97-AF65-F5344CB8AC3E}">
        <p14:creationId xmlns:p14="http://schemas.microsoft.com/office/powerpoint/2010/main" val="190506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Socket structure</a:t>
            </a:r>
            <a:endParaRPr lang="en-US" dirty="0"/>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11</a:t>
            </a:fld>
            <a:endParaRPr lang="en-US"/>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012" y="1618155"/>
            <a:ext cx="8721725" cy="476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266759" y="6057651"/>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Tree>
    <p:extLst>
      <p:ext uri="{BB962C8B-B14F-4D97-AF65-F5344CB8AC3E}">
        <p14:creationId xmlns:p14="http://schemas.microsoft.com/office/powerpoint/2010/main" val="163477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 Family and Type</a:t>
            </a:r>
            <a:endParaRPr lang="en-SG" dirty="0"/>
          </a:p>
        </p:txBody>
      </p:sp>
      <p:sp>
        <p:nvSpPr>
          <p:cNvPr id="3" name="Content Placeholder 2"/>
          <p:cNvSpPr>
            <a:spLocks noGrp="1"/>
          </p:cNvSpPr>
          <p:nvPr>
            <p:ph idx="1"/>
          </p:nvPr>
        </p:nvSpPr>
        <p:spPr/>
        <p:txBody>
          <a:bodyPr>
            <a:normAutofit lnSpcReduction="10000"/>
          </a:bodyPr>
          <a:lstStyle/>
          <a:p>
            <a:r>
              <a:rPr lang="en-US" dirty="0"/>
              <a:t>Socket Family</a:t>
            </a:r>
          </a:p>
          <a:p>
            <a:pPr lvl="1"/>
            <a:r>
              <a:rPr lang="en-US" dirty="0"/>
              <a:t>AF_INET : Internet Family </a:t>
            </a:r>
          </a:p>
          <a:p>
            <a:pPr lvl="1"/>
            <a:r>
              <a:rPr lang="en-US" dirty="0"/>
              <a:t>AF_UNIX: Unix Pipe facility</a:t>
            </a:r>
          </a:p>
          <a:p>
            <a:r>
              <a:rPr lang="en-US" dirty="0"/>
              <a:t>Socket Type</a:t>
            </a:r>
          </a:p>
          <a:p>
            <a:pPr lvl="1"/>
            <a:r>
              <a:rPr lang="en-US" dirty="0"/>
              <a:t>SOCK_STREAM: byte stream such as TCP</a:t>
            </a:r>
          </a:p>
          <a:p>
            <a:pPr lvl="1"/>
            <a:r>
              <a:rPr lang="en-US" dirty="0"/>
              <a:t>SOCK_DGRAM: message oriented service such as UDP</a:t>
            </a:r>
          </a:p>
          <a:p>
            <a:r>
              <a:rPr lang="en-US" dirty="0"/>
              <a:t>Protocol</a:t>
            </a:r>
          </a:p>
          <a:p>
            <a:pPr lvl="1"/>
            <a:r>
              <a:rPr lang="en-GB" dirty="0"/>
              <a:t>Specifies either TCP or UDP</a:t>
            </a:r>
          </a:p>
          <a:p>
            <a:pPr lvl="1"/>
            <a:r>
              <a:rPr lang="en-GB" dirty="0"/>
              <a:t>‘Zero’ </a:t>
            </a:r>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12</a:t>
            </a:fld>
            <a:endParaRPr lang="en-US"/>
          </a:p>
        </p:txBody>
      </p:sp>
    </p:spTree>
    <p:extLst>
      <p:ext uri="{BB962C8B-B14F-4D97-AF65-F5344CB8AC3E}">
        <p14:creationId xmlns:p14="http://schemas.microsoft.com/office/powerpoint/2010/main" val="3030026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563" y="162605"/>
            <a:ext cx="10515600" cy="1325563"/>
          </a:xfrm>
        </p:spPr>
        <p:txBody>
          <a:bodyPr/>
          <a:lstStyle/>
          <a:p>
            <a:r>
              <a:rPr lang="en-US" dirty="0"/>
              <a:t>UDP Client</a:t>
            </a:r>
          </a:p>
        </p:txBody>
      </p:sp>
      <p:sp>
        <p:nvSpPr>
          <p:cNvPr id="3" name="Content Placeholder 2"/>
          <p:cNvSpPr>
            <a:spLocks noGrp="1"/>
          </p:cNvSpPr>
          <p:nvPr>
            <p:ph idx="1"/>
          </p:nvPr>
        </p:nvSpPr>
        <p:spPr>
          <a:xfrm>
            <a:off x="804766" y="1583589"/>
            <a:ext cx="3780453" cy="497697"/>
          </a:xfrm>
        </p:spPr>
        <p:txBody>
          <a:bodyPr>
            <a:normAutofit fontScale="85000" lnSpcReduction="20000"/>
          </a:bodyPr>
          <a:lstStyle/>
          <a:p>
            <a:r>
              <a:rPr lang="en-US" u="sng" dirty="0">
                <a:solidFill>
                  <a:srgbClr val="FF0000"/>
                </a:solidFill>
              </a:rPr>
              <a:t>Create a socket</a:t>
            </a:r>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13</a:t>
            </a:fld>
            <a:endParaRPr lang="en-US"/>
          </a:p>
        </p:txBody>
      </p:sp>
      <p:pic>
        <p:nvPicPr>
          <p:cNvPr id="12" name="Picture 11"/>
          <p:cNvPicPr>
            <a:picLocks noChangeAspect="1"/>
          </p:cNvPicPr>
          <p:nvPr/>
        </p:nvPicPr>
        <p:blipFill>
          <a:blip r:embed="rId3"/>
          <a:stretch>
            <a:fillRect/>
          </a:stretch>
        </p:blipFill>
        <p:spPr>
          <a:xfrm>
            <a:off x="805736" y="2258813"/>
            <a:ext cx="8982075" cy="428625"/>
          </a:xfrm>
          <a:prstGeom prst="rect">
            <a:avLst/>
          </a:prstGeom>
        </p:spPr>
      </p:pic>
      <p:pic>
        <p:nvPicPr>
          <p:cNvPr id="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559" y="3081990"/>
            <a:ext cx="5072572" cy="277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5137573" y="2120927"/>
            <a:ext cx="1586203" cy="6602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5" idx="3"/>
          </p:cNvCxnSpPr>
          <p:nvPr/>
        </p:nvCxnSpPr>
        <p:spPr>
          <a:xfrm flipH="1">
            <a:off x="5044267" y="2684446"/>
            <a:ext cx="325600" cy="5765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816790" y="2120927"/>
            <a:ext cx="1970175" cy="6602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3"/>
          </p:cNvCxnSpPr>
          <p:nvPr/>
        </p:nvCxnSpPr>
        <p:spPr>
          <a:xfrm flipH="1">
            <a:off x="6347013" y="2684446"/>
            <a:ext cx="758302" cy="582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839222" y="2237140"/>
            <a:ext cx="643279" cy="4350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5" idx="3"/>
          </p:cNvCxnSpPr>
          <p:nvPr/>
        </p:nvCxnSpPr>
        <p:spPr>
          <a:xfrm flipH="1">
            <a:off x="7574834" y="2608493"/>
            <a:ext cx="1358594" cy="741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5"/>
          <a:stretch>
            <a:fillRect/>
          </a:stretch>
        </p:blipFill>
        <p:spPr>
          <a:xfrm>
            <a:off x="952210" y="5902425"/>
            <a:ext cx="10467975" cy="400050"/>
          </a:xfrm>
          <a:prstGeom prst="rect">
            <a:avLst/>
          </a:prstGeom>
        </p:spPr>
      </p:pic>
      <p:sp>
        <p:nvSpPr>
          <p:cNvPr id="31" name="Oval 30"/>
          <p:cNvSpPr/>
          <p:nvPr/>
        </p:nvSpPr>
        <p:spPr>
          <a:xfrm>
            <a:off x="8640145" y="5772348"/>
            <a:ext cx="1082352" cy="6602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31" idx="1"/>
          </p:cNvCxnSpPr>
          <p:nvPr/>
        </p:nvCxnSpPr>
        <p:spPr>
          <a:xfrm flipH="1" flipV="1">
            <a:off x="6751255" y="4946359"/>
            <a:ext cx="2047397" cy="9226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42457" y="5578071"/>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Tree>
    <p:extLst>
      <p:ext uri="{BB962C8B-B14F-4D97-AF65-F5344CB8AC3E}">
        <p14:creationId xmlns:p14="http://schemas.microsoft.com/office/powerpoint/2010/main" val="8644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5"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232" y="189426"/>
            <a:ext cx="10515600" cy="1079490"/>
          </a:xfrm>
        </p:spPr>
        <p:txBody>
          <a:bodyPr/>
          <a:lstStyle/>
          <a:p>
            <a:r>
              <a:rPr lang="en-US" dirty="0"/>
              <a:t>UDP Client</a:t>
            </a:r>
          </a:p>
        </p:txBody>
      </p:sp>
      <p:sp>
        <p:nvSpPr>
          <p:cNvPr id="15" name="Date Placeholder 14"/>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13" name="Slide Number Placeholder 12"/>
          <p:cNvSpPr>
            <a:spLocks noGrp="1"/>
          </p:cNvSpPr>
          <p:nvPr>
            <p:ph type="sldNum" sz="quarter" idx="12"/>
          </p:nvPr>
        </p:nvSpPr>
        <p:spPr/>
        <p:txBody>
          <a:bodyPr/>
          <a:lstStyle/>
          <a:p>
            <a:fld id="{9DC9C1B8-E0BD-4B9F-A6A4-44AD34B1169C}" type="slidenum">
              <a:rPr lang="en-US" smtClean="0"/>
              <a:t>14</a:t>
            </a:fld>
            <a:endParaRPr lang="en-US"/>
          </a:p>
        </p:txBody>
      </p:sp>
      <p:pic>
        <p:nvPicPr>
          <p:cNvPr id="4" name="Picture 3"/>
          <p:cNvPicPr>
            <a:picLocks noChangeAspect="1"/>
          </p:cNvPicPr>
          <p:nvPr/>
        </p:nvPicPr>
        <p:blipFill>
          <a:blip r:embed="rId3"/>
          <a:stretch>
            <a:fillRect/>
          </a:stretch>
        </p:blipFill>
        <p:spPr>
          <a:xfrm>
            <a:off x="378458" y="2203600"/>
            <a:ext cx="4484738" cy="352435"/>
          </a:xfrm>
          <a:prstGeom prst="rect">
            <a:avLst/>
          </a:prstGeom>
        </p:spPr>
      </p:pic>
      <p:sp>
        <p:nvSpPr>
          <p:cNvPr id="6" name="Oval 5"/>
          <p:cNvSpPr/>
          <p:nvPr/>
        </p:nvSpPr>
        <p:spPr>
          <a:xfrm>
            <a:off x="2685392" y="2038423"/>
            <a:ext cx="1511396" cy="61322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4196788" y="1986282"/>
            <a:ext cx="590161" cy="235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40399" y="1634528"/>
            <a:ext cx="6688037" cy="646331"/>
          </a:xfrm>
          <a:prstGeom prst="rect">
            <a:avLst/>
          </a:prstGeom>
          <a:noFill/>
        </p:spPr>
        <p:txBody>
          <a:bodyPr wrap="square" rtlCol="0">
            <a:spAutoFit/>
          </a:bodyPr>
          <a:lstStyle/>
          <a:p>
            <a:r>
              <a:rPr lang="en-US" dirty="0">
                <a:solidFill>
                  <a:srgbClr val="FF0000"/>
                </a:solidFill>
              </a:rPr>
              <a:t>Has information like name, </a:t>
            </a:r>
          </a:p>
          <a:p>
            <a:r>
              <a:rPr lang="en-US" dirty="0">
                <a:solidFill>
                  <a:srgbClr val="FF0000"/>
                </a:solidFill>
              </a:rPr>
              <a:t>aliases, address type </a:t>
            </a:r>
            <a:r>
              <a:rPr lang="en-US" dirty="0" err="1">
                <a:solidFill>
                  <a:srgbClr val="FF0000"/>
                </a:solidFill>
              </a:rPr>
              <a:t>etc</a:t>
            </a:r>
            <a:endParaRPr lang="en-US" dirty="0">
              <a:solidFill>
                <a:srgbClr val="FF0000"/>
              </a:solidFill>
            </a:endParaRPr>
          </a:p>
        </p:txBody>
      </p:sp>
      <p:sp>
        <p:nvSpPr>
          <p:cNvPr id="9" name="Content Placeholder 2"/>
          <p:cNvSpPr txBox="1">
            <a:spLocks/>
          </p:cNvSpPr>
          <p:nvPr/>
        </p:nvSpPr>
        <p:spPr>
          <a:xfrm>
            <a:off x="728976" y="1611889"/>
            <a:ext cx="3780453" cy="497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 the server address</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 r="-52" b="65238"/>
          <a:stretch/>
        </p:blipFill>
        <p:spPr>
          <a:xfrm>
            <a:off x="6751320" y="303663"/>
            <a:ext cx="5279068" cy="973482"/>
          </a:xfrm>
          <a:prstGeom prst="rect">
            <a:avLst/>
          </a:prstGeom>
        </p:spPr>
      </p:pic>
      <p:pic>
        <p:nvPicPr>
          <p:cNvPr id="11" name="Picture 10"/>
          <p:cNvPicPr>
            <a:picLocks noChangeAspect="1"/>
          </p:cNvPicPr>
          <p:nvPr/>
        </p:nvPicPr>
        <p:blipFill>
          <a:blip r:embed="rId5"/>
          <a:stretch>
            <a:fillRect/>
          </a:stretch>
        </p:blipFill>
        <p:spPr>
          <a:xfrm>
            <a:off x="378457" y="3178458"/>
            <a:ext cx="7759710" cy="331686"/>
          </a:xfrm>
          <a:prstGeom prst="rect">
            <a:avLst/>
          </a:prstGeom>
        </p:spPr>
      </p:pic>
      <p:pic>
        <p:nvPicPr>
          <p:cNvPr id="12" name="Picture 11"/>
          <p:cNvPicPr>
            <a:picLocks noChangeAspect="1"/>
          </p:cNvPicPr>
          <p:nvPr/>
        </p:nvPicPr>
        <p:blipFill>
          <a:blip r:embed="rId6"/>
          <a:stretch>
            <a:fillRect/>
          </a:stretch>
        </p:blipFill>
        <p:spPr>
          <a:xfrm>
            <a:off x="378457" y="3723290"/>
            <a:ext cx="10454385" cy="1196393"/>
          </a:xfrm>
          <a:prstGeom prst="rect">
            <a:avLst/>
          </a:prstGeom>
        </p:spPr>
      </p:pic>
      <p:pic>
        <p:nvPicPr>
          <p:cNvPr id="14" name="Picture 13"/>
          <p:cNvPicPr>
            <a:picLocks noChangeAspect="1"/>
          </p:cNvPicPr>
          <p:nvPr/>
        </p:nvPicPr>
        <p:blipFill>
          <a:blip r:embed="rId7"/>
          <a:stretch>
            <a:fillRect/>
          </a:stretch>
        </p:blipFill>
        <p:spPr>
          <a:xfrm>
            <a:off x="259080" y="5766519"/>
            <a:ext cx="8743739" cy="371227"/>
          </a:xfrm>
          <a:prstGeom prst="rect">
            <a:avLst/>
          </a:prstGeom>
        </p:spPr>
      </p:pic>
      <p:sp>
        <p:nvSpPr>
          <p:cNvPr id="16" name="Oval 15"/>
          <p:cNvSpPr/>
          <p:nvPr/>
        </p:nvSpPr>
        <p:spPr>
          <a:xfrm>
            <a:off x="6746720" y="5766519"/>
            <a:ext cx="979715" cy="35126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7537270" y="6109755"/>
            <a:ext cx="616137" cy="3379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73857" y="6289654"/>
            <a:ext cx="4411287" cy="461665"/>
          </a:xfrm>
          <a:prstGeom prst="rect">
            <a:avLst/>
          </a:prstGeom>
          <a:noFill/>
        </p:spPr>
        <p:txBody>
          <a:bodyPr wrap="square" rtlCol="0">
            <a:spAutoFit/>
          </a:bodyPr>
          <a:lstStyle/>
          <a:p>
            <a:r>
              <a:rPr lang="en-US" sz="2400" dirty="0"/>
              <a:t>Server address(remote socket)</a:t>
            </a:r>
          </a:p>
        </p:txBody>
      </p:sp>
      <p:sp>
        <p:nvSpPr>
          <p:cNvPr id="23" name="TextBox 22"/>
          <p:cNvSpPr txBox="1"/>
          <p:nvPr/>
        </p:nvSpPr>
        <p:spPr>
          <a:xfrm>
            <a:off x="10334600" y="1093856"/>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
        <p:nvSpPr>
          <p:cNvPr id="18" name="Content Placeholder 2"/>
          <p:cNvSpPr txBox="1">
            <a:spLocks/>
          </p:cNvSpPr>
          <p:nvPr/>
        </p:nvSpPr>
        <p:spPr>
          <a:xfrm>
            <a:off x="609599" y="5135965"/>
            <a:ext cx="3780453" cy="4976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rgbClr val="FF0000"/>
                </a:solidFill>
              </a:rPr>
              <a:t>Send data</a:t>
            </a:r>
            <a:r>
              <a:rPr lang="en-US" u="sng" dirty="0"/>
              <a:t> </a:t>
            </a:r>
            <a:r>
              <a:rPr lang="en-US" dirty="0"/>
              <a:t>to the server</a:t>
            </a:r>
          </a:p>
        </p:txBody>
      </p:sp>
      <p:sp>
        <p:nvSpPr>
          <p:cNvPr id="19" name="Oval 18"/>
          <p:cNvSpPr/>
          <p:nvPr/>
        </p:nvSpPr>
        <p:spPr>
          <a:xfrm>
            <a:off x="4863196" y="3950534"/>
            <a:ext cx="1765717" cy="35858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8"/>
          <a:stretch>
            <a:fillRect/>
          </a:stretch>
        </p:blipFill>
        <p:spPr>
          <a:xfrm>
            <a:off x="378457" y="2654803"/>
            <a:ext cx="7377416" cy="353308"/>
          </a:xfrm>
          <a:prstGeom prst="rect">
            <a:avLst/>
          </a:prstGeom>
        </p:spPr>
      </p:pic>
      <p:pic>
        <p:nvPicPr>
          <p:cNvPr id="20" name="Picture 19">
            <a:extLst>
              <a:ext uri="{FF2B5EF4-FFF2-40B4-BE49-F238E27FC236}">
                <a16:creationId xmlns:a16="http://schemas.microsoft.com/office/drawing/2014/main" id="{155D9072-BD34-F846-86EA-492C2D452A01}"/>
              </a:ext>
            </a:extLst>
          </p:cNvPr>
          <p:cNvPicPr>
            <a:picLocks noChangeAspect="1"/>
          </p:cNvPicPr>
          <p:nvPr/>
        </p:nvPicPr>
        <p:blipFill rotWithShape="1">
          <a:blip r:embed="rId9">
            <a:clrChange>
              <a:clrFrom>
                <a:srgbClr val="FFFFDC"/>
              </a:clrFrom>
              <a:clrTo>
                <a:srgbClr val="FFFFDC">
                  <a:alpha val="0"/>
                </a:srgbClr>
              </a:clrTo>
            </a:clrChange>
          </a:blip>
          <a:srcRect t="7899" b="5627"/>
          <a:stretch/>
        </p:blipFill>
        <p:spPr>
          <a:xfrm>
            <a:off x="8488687" y="1547534"/>
            <a:ext cx="3676286" cy="1630924"/>
          </a:xfrm>
          <a:prstGeom prst="rect">
            <a:avLst/>
          </a:prstGeom>
        </p:spPr>
      </p:pic>
    </p:spTree>
    <p:extLst>
      <p:ext uri="{BB962C8B-B14F-4D97-AF65-F5344CB8AC3E}">
        <p14:creationId xmlns:p14="http://schemas.microsoft.com/office/powerpoint/2010/main" val="424694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6" grpId="0" animBg="1"/>
      <p:bldP spid="21" grpId="0"/>
      <p:bldP spid="18" grpId="0"/>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UDP</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solidFill>
                  <a:srgbClr val="FF0000"/>
                </a:solidFill>
              </a:rPr>
              <a:t>Create socket</a:t>
            </a:r>
          </a:p>
          <a:p>
            <a:r>
              <a:rPr lang="en-US" dirty="0">
                <a:solidFill>
                  <a:srgbClr val="FF0000"/>
                </a:solidFill>
              </a:rPr>
              <a:t>Bind</a:t>
            </a:r>
          </a:p>
          <a:p>
            <a:r>
              <a:rPr lang="en-US" dirty="0" err="1">
                <a:solidFill>
                  <a:srgbClr val="FF0000"/>
                </a:solidFill>
              </a:rPr>
              <a:t>Receivefrom</a:t>
            </a:r>
            <a:endParaRPr lang="en-US" dirty="0">
              <a:solidFill>
                <a:srgbClr val="FF0000"/>
              </a:solidFill>
            </a:endParaRPr>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err="1"/>
              <a:t>Sendto</a:t>
            </a:r>
            <a:endParaRPr lang="en-US" dirty="0"/>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15</a:t>
            </a:fld>
            <a:endParaRPr lang="en-US"/>
          </a:p>
        </p:txBody>
      </p:sp>
    </p:spTree>
    <p:extLst>
      <p:ext uri="{BB962C8B-B14F-4D97-AF65-F5344CB8AC3E}">
        <p14:creationId xmlns:p14="http://schemas.microsoft.com/office/powerpoint/2010/main" val="2722177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F4B05-9B99-554D-A84E-9EA2B212073D}"/>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8206B0C4-F0D3-0E4D-B10C-AC70012F2E56}"/>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4F32F2E0-4081-5941-B570-F41B89B02F5A}"/>
              </a:ext>
            </a:extLst>
          </p:cNvPr>
          <p:cNvSpPr>
            <a:spLocks noGrp="1"/>
          </p:cNvSpPr>
          <p:nvPr>
            <p:ph type="sldNum" sz="quarter" idx="12"/>
          </p:nvPr>
        </p:nvSpPr>
        <p:spPr/>
        <p:txBody>
          <a:bodyPr/>
          <a:lstStyle/>
          <a:p>
            <a:fld id="{9DC9C1B8-E0BD-4B9F-A6A4-44AD34B1169C}" type="slidenum">
              <a:rPr lang="en-US" smtClean="0"/>
              <a:t>16</a:t>
            </a:fld>
            <a:endParaRPr lang="en-US"/>
          </a:p>
        </p:txBody>
      </p:sp>
      <p:pic>
        <p:nvPicPr>
          <p:cNvPr id="5" name="Picture 4">
            <a:extLst>
              <a:ext uri="{FF2B5EF4-FFF2-40B4-BE49-F238E27FC236}">
                <a16:creationId xmlns:a16="http://schemas.microsoft.com/office/drawing/2014/main" id="{DDF6F5F2-FF5C-0748-82D8-A6B86AFCCDC2}"/>
              </a:ext>
            </a:extLst>
          </p:cNvPr>
          <p:cNvPicPr>
            <a:picLocks noChangeAspect="1"/>
          </p:cNvPicPr>
          <p:nvPr/>
        </p:nvPicPr>
        <p:blipFill>
          <a:blip r:embed="rId2"/>
          <a:stretch>
            <a:fillRect/>
          </a:stretch>
        </p:blipFill>
        <p:spPr>
          <a:xfrm>
            <a:off x="1578428" y="0"/>
            <a:ext cx="9035143" cy="6858000"/>
          </a:xfrm>
          <a:prstGeom prst="rect">
            <a:avLst/>
          </a:prstGeom>
        </p:spPr>
      </p:pic>
      <p:sp>
        <p:nvSpPr>
          <p:cNvPr id="6" name="Rectangle 5">
            <a:extLst>
              <a:ext uri="{FF2B5EF4-FFF2-40B4-BE49-F238E27FC236}">
                <a16:creationId xmlns:a16="http://schemas.microsoft.com/office/drawing/2014/main" id="{1F1829E9-7829-9C48-A1E1-98D3C1F99DD8}"/>
              </a:ext>
            </a:extLst>
          </p:cNvPr>
          <p:cNvSpPr/>
          <p:nvPr/>
        </p:nvSpPr>
        <p:spPr>
          <a:xfrm>
            <a:off x="2407920" y="1661160"/>
            <a:ext cx="3078480" cy="213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978996-9C57-8F4D-8017-2694EC099F79}"/>
              </a:ext>
            </a:extLst>
          </p:cNvPr>
          <p:cNvSpPr/>
          <p:nvPr/>
        </p:nvSpPr>
        <p:spPr>
          <a:xfrm>
            <a:off x="2286000" y="2918460"/>
            <a:ext cx="5166360"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38805A-0147-E045-A170-72F1DB3E95A9}"/>
              </a:ext>
            </a:extLst>
          </p:cNvPr>
          <p:cNvSpPr/>
          <p:nvPr/>
        </p:nvSpPr>
        <p:spPr>
          <a:xfrm>
            <a:off x="2514600" y="5775960"/>
            <a:ext cx="5334000" cy="198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24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Server</a:t>
            </a:r>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17</a:t>
            </a:fld>
            <a:endParaRPr lang="en-US"/>
          </a:p>
        </p:txBody>
      </p:sp>
      <p:sp>
        <p:nvSpPr>
          <p:cNvPr id="9" name="Content Placeholder 2"/>
          <p:cNvSpPr txBox="1">
            <a:spLocks/>
          </p:cNvSpPr>
          <p:nvPr/>
        </p:nvSpPr>
        <p:spPr>
          <a:xfrm>
            <a:off x="838201" y="1690688"/>
            <a:ext cx="5385319" cy="390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solidFill>
                  <a:srgbClr val="FF0000"/>
                </a:solidFill>
              </a:rPr>
              <a:t>Creating socket </a:t>
            </a:r>
            <a:r>
              <a:rPr lang="en-US" sz="2400" dirty="0"/>
              <a:t>is same as the client</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 r="-52" b="65238"/>
          <a:stretch/>
        </p:blipFill>
        <p:spPr>
          <a:xfrm>
            <a:off x="1749877" y="5240188"/>
            <a:ext cx="8368395" cy="1543166"/>
          </a:xfrm>
          <a:prstGeom prst="rect">
            <a:avLst/>
          </a:prstGeom>
        </p:spPr>
      </p:pic>
      <p:pic>
        <p:nvPicPr>
          <p:cNvPr id="3" name="Picture 2"/>
          <p:cNvPicPr>
            <a:picLocks noChangeAspect="1"/>
          </p:cNvPicPr>
          <p:nvPr/>
        </p:nvPicPr>
        <p:blipFill>
          <a:blip r:embed="rId4"/>
          <a:stretch>
            <a:fillRect/>
          </a:stretch>
        </p:blipFill>
        <p:spPr>
          <a:xfrm>
            <a:off x="838201" y="2080727"/>
            <a:ext cx="10191751" cy="457200"/>
          </a:xfrm>
          <a:prstGeom prst="rect">
            <a:avLst/>
          </a:prstGeom>
        </p:spPr>
      </p:pic>
      <p:sp>
        <p:nvSpPr>
          <p:cNvPr id="14" name="Content Placeholder 2"/>
          <p:cNvSpPr txBox="1">
            <a:spLocks/>
          </p:cNvSpPr>
          <p:nvPr/>
        </p:nvSpPr>
        <p:spPr>
          <a:xfrm>
            <a:off x="838201" y="2732948"/>
            <a:ext cx="4498911" cy="390039"/>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Values of the other tuples </a:t>
            </a:r>
          </a:p>
        </p:txBody>
      </p:sp>
      <p:pic>
        <p:nvPicPr>
          <p:cNvPr id="15" name="Picture 14"/>
          <p:cNvPicPr>
            <a:picLocks noChangeAspect="1"/>
          </p:cNvPicPr>
          <p:nvPr/>
        </p:nvPicPr>
        <p:blipFill>
          <a:blip r:embed="rId5"/>
          <a:stretch>
            <a:fillRect/>
          </a:stretch>
        </p:blipFill>
        <p:spPr>
          <a:xfrm>
            <a:off x="838200" y="3301403"/>
            <a:ext cx="7400925" cy="1400175"/>
          </a:xfrm>
          <a:prstGeom prst="rect">
            <a:avLst/>
          </a:prstGeom>
        </p:spPr>
      </p:pic>
      <p:sp>
        <p:nvSpPr>
          <p:cNvPr id="16" name="Oval 15"/>
          <p:cNvSpPr/>
          <p:nvPr/>
        </p:nvSpPr>
        <p:spPr>
          <a:xfrm>
            <a:off x="6223519" y="3909528"/>
            <a:ext cx="2108719" cy="4834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6" idx="6"/>
            <a:endCxn id="18" idx="1"/>
          </p:cNvCxnSpPr>
          <p:nvPr/>
        </p:nvCxnSpPr>
        <p:spPr>
          <a:xfrm flipV="1">
            <a:off x="8332238" y="3996055"/>
            <a:ext cx="461933" cy="15518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794171" y="3580556"/>
            <a:ext cx="2859764" cy="830997"/>
          </a:xfrm>
          <a:prstGeom prst="rect">
            <a:avLst/>
          </a:prstGeom>
          <a:noFill/>
        </p:spPr>
        <p:txBody>
          <a:bodyPr wrap="square" rtlCol="0">
            <a:spAutoFit/>
          </a:bodyPr>
          <a:lstStyle/>
          <a:p>
            <a:r>
              <a:rPr lang="en-US" sz="2400" dirty="0"/>
              <a:t>In case the system has multiple IPs</a:t>
            </a:r>
          </a:p>
        </p:txBody>
      </p:sp>
      <p:sp>
        <p:nvSpPr>
          <p:cNvPr id="24" name="TextBox 23"/>
          <p:cNvSpPr txBox="1"/>
          <p:nvPr/>
        </p:nvSpPr>
        <p:spPr>
          <a:xfrm>
            <a:off x="8451274" y="6481600"/>
            <a:ext cx="2213957" cy="200055"/>
          </a:xfrm>
          <a:prstGeom prst="rect">
            <a:avLst/>
          </a:prstGeom>
          <a:noFill/>
        </p:spPr>
        <p:txBody>
          <a:bodyPr wrap="square" rtlCol="0">
            <a:spAutoFit/>
          </a:bodyPr>
          <a:lstStyle/>
          <a:p>
            <a:r>
              <a:rPr lang="en-US" sz="700" dirty="0">
                <a:sym typeface="Symbol" panose="05050102010706020507" pitchFamily="18" charset="2"/>
              </a:rPr>
              <a:t> </a:t>
            </a:r>
            <a:r>
              <a:rPr lang="en-US" sz="700" dirty="0"/>
              <a:t>The McGraw-Hill Companies, Inc., 2000</a:t>
            </a:r>
          </a:p>
        </p:txBody>
      </p:sp>
      <p:sp>
        <p:nvSpPr>
          <p:cNvPr id="12" name="Oval 11"/>
          <p:cNvSpPr/>
          <p:nvPr/>
        </p:nvSpPr>
        <p:spPr>
          <a:xfrm>
            <a:off x="6096002" y="3580555"/>
            <a:ext cx="1963271" cy="41549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3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animBg="1"/>
      <p:bldP spid="18"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Server</a:t>
            </a:r>
          </a:p>
        </p:txBody>
      </p:sp>
      <p:sp>
        <p:nvSpPr>
          <p:cNvPr id="6" name="Date Placeholder 5"/>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18</a:t>
            </a:fld>
            <a:endParaRPr lang="en-US"/>
          </a:p>
        </p:txBody>
      </p:sp>
      <p:sp>
        <p:nvSpPr>
          <p:cNvPr id="9" name="Content Placeholder 2"/>
          <p:cNvSpPr txBox="1">
            <a:spLocks/>
          </p:cNvSpPr>
          <p:nvPr/>
        </p:nvSpPr>
        <p:spPr>
          <a:xfrm>
            <a:off x="838200" y="1690688"/>
            <a:ext cx="9024256" cy="390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solidFill>
                  <a:srgbClr val="FF0000"/>
                </a:solidFill>
              </a:rPr>
              <a:t>Bind function</a:t>
            </a:r>
            <a:r>
              <a:rPr lang="en-US" sz="2400" dirty="0"/>
              <a:t>: Associates the socket with the given local address</a:t>
            </a:r>
          </a:p>
        </p:txBody>
      </p:sp>
      <p:sp>
        <p:nvSpPr>
          <p:cNvPr id="14" name="Content Placeholder 2"/>
          <p:cNvSpPr txBox="1">
            <a:spLocks/>
          </p:cNvSpPr>
          <p:nvPr/>
        </p:nvSpPr>
        <p:spPr>
          <a:xfrm>
            <a:off x="838201" y="2732948"/>
            <a:ext cx="4498911" cy="390039"/>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2200" dirty="0"/>
          </a:p>
        </p:txBody>
      </p:sp>
      <p:pic>
        <p:nvPicPr>
          <p:cNvPr id="4" name="Picture 3"/>
          <p:cNvPicPr>
            <a:picLocks noChangeAspect="1"/>
          </p:cNvPicPr>
          <p:nvPr/>
        </p:nvPicPr>
        <p:blipFill>
          <a:blip r:embed="rId3"/>
          <a:stretch>
            <a:fillRect/>
          </a:stretch>
        </p:blipFill>
        <p:spPr>
          <a:xfrm>
            <a:off x="559935" y="2142216"/>
            <a:ext cx="10403535" cy="302405"/>
          </a:xfrm>
          <a:prstGeom prst="rect">
            <a:avLst/>
          </a:prstGeom>
        </p:spPr>
      </p:pic>
      <p:pic>
        <p:nvPicPr>
          <p:cNvPr id="18" name="Picture 17"/>
          <p:cNvPicPr>
            <a:picLocks noChangeAspect="1"/>
          </p:cNvPicPr>
          <p:nvPr/>
        </p:nvPicPr>
        <p:blipFill>
          <a:blip r:embed="rId4"/>
          <a:stretch>
            <a:fillRect/>
          </a:stretch>
        </p:blipFill>
        <p:spPr>
          <a:xfrm>
            <a:off x="559933" y="3046706"/>
            <a:ext cx="10928579" cy="301686"/>
          </a:xfrm>
          <a:prstGeom prst="rect">
            <a:avLst/>
          </a:prstGeom>
        </p:spPr>
      </p:pic>
      <p:sp>
        <p:nvSpPr>
          <p:cNvPr id="19" name="Content Placeholder 2"/>
          <p:cNvSpPr txBox="1">
            <a:spLocks/>
          </p:cNvSpPr>
          <p:nvPr/>
        </p:nvSpPr>
        <p:spPr>
          <a:xfrm>
            <a:off x="838200" y="2641970"/>
            <a:ext cx="7335416" cy="3900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solidFill>
                  <a:srgbClr val="FF0000"/>
                </a:solidFill>
              </a:rPr>
              <a:t>Receive</a:t>
            </a:r>
            <a:r>
              <a:rPr lang="en-US" sz="2400" dirty="0"/>
              <a:t> from client</a:t>
            </a:r>
          </a:p>
        </p:txBody>
      </p:sp>
      <p:sp>
        <p:nvSpPr>
          <p:cNvPr id="20" name="Oval 19"/>
          <p:cNvSpPr/>
          <p:nvPr/>
        </p:nvSpPr>
        <p:spPr>
          <a:xfrm>
            <a:off x="6727373" y="2987645"/>
            <a:ext cx="3135084" cy="4834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20" idx="4"/>
            <a:endCxn id="22" idx="0"/>
          </p:cNvCxnSpPr>
          <p:nvPr/>
        </p:nvCxnSpPr>
        <p:spPr>
          <a:xfrm>
            <a:off x="8294915" y="3471067"/>
            <a:ext cx="933736" cy="3456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02117" y="3816746"/>
            <a:ext cx="4253068" cy="461665"/>
          </a:xfrm>
          <a:prstGeom prst="rect">
            <a:avLst/>
          </a:prstGeom>
          <a:noFill/>
        </p:spPr>
        <p:txBody>
          <a:bodyPr wrap="square" rtlCol="0">
            <a:spAutoFit/>
          </a:bodyPr>
          <a:lstStyle/>
          <a:p>
            <a:r>
              <a:rPr lang="en-US" sz="2400" dirty="0"/>
              <a:t>Client address (remote socket)</a:t>
            </a:r>
          </a:p>
        </p:txBody>
      </p:sp>
      <p:pic>
        <p:nvPicPr>
          <p:cNvPr id="32" name="Picture 31"/>
          <p:cNvPicPr>
            <a:picLocks noChangeAspect="1"/>
          </p:cNvPicPr>
          <p:nvPr/>
        </p:nvPicPr>
        <p:blipFill>
          <a:blip r:embed="rId5"/>
          <a:stretch>
            <a:fillRect/>
          </a:stretch>
        </p:blipFill>
        <p:spPr>
          <a:xfrm>
            <a:off x="559935" y="4413561"/>
            <a:ext cx="3274559" cy="316043"/>
          </a:xfrm>
          <a:prstGeom prst="rect">
            <a:avLst/>
          </a:prstGeom>
        </p:spPr>
      </p:pic>
      <p:sp>
        <p:nvSpPr>
          <p:cNvPr id="33" name="Content Placeholder 2"/>
          <p:cNvSpPr txBox="1">
            <a:spLocks/>
          </p:cNvSpPr>
          <p:nvPr/>
        </p:nvSpPr>
        <p:spPr>
          <a:xfrm>
            <a:off x="838200" y="3997986"/>
            <a:ext cx="7335416" cy="3900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Close the socket (both at server and client)</a:t>
            </a:r>
          </a:p>
        </p:txBody>
      </p:sp>
    </p:spTree>
    <p:extLst>
      <p:ext uri="{BB962C8B-B14F-4D97-AF65-F5344CB8AC3E}">
        <p14:creationId xmlns:p14="http://schemas.microsoft.com/office/powerpoint/2010/main" val="26234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animBg="1"/>
      <p:bldP spid="2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headsock.h</a:t>
            </a:r>
            <a:r>
              <a:rPr lang="en-US" dirty="0"/>
              <a:t> (Ex 1)</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19</a:t>
            </a:fld>
            <a:endParaRPr lang="en-US"/>
          </a:p>
        </p:txBody>
      </p:sp>
      <p:pic>
        <p:nvPicPr>
          <p:cNvPr id="8" name="Picture 7"/>
          <p:cNvPicPr>
            <a:picLocks noChangeAspect="1"/>
          </p:cNvPicPr>
          <p:nvPr/>
        </p:nvPicPr>
        <p:blipFill>
          <a:blip r:embed="rId2"/>
          <a:stretch>
            <a:fillRect/>
          </a:stretch>
        </p:blipFill>
        <p:spPr>
          <a:xfrm>
            <a:off x="609600" y="2421428"/>
            <a:ext cx="5657850" cy="1333500"/>
          </a:xfrm>
          <a:prstGeom prst="rect">
            <a:avLst/>
          </a:prstGeom>
        </p:spPr>
      </p:pic>
    </p:spTree>
    <p:extLst>
      <p:ext uri="{BB962C8B-B14F-4D97-AF65-F5344CB8AC3E}">
        <p14:creationId xmlns:p14="http://schemas.microsoft.com/office/powerpoint/2010/main" val="233180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AF7A4-1954-254F-BBD1-F91B95B6D302}"/>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8DB6572A-17B7-BD46-BD37-0BA43434063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4E2CE69-7E64-B844-B09E-059503F1A1B3}"/>
              </a:ext>
            </a:extLst>
          </p:cNvPr>
          <p:cNvSpPr>
            <a:spLocks noGrp="1"/>
          </p:cNvSpPr>
          <p:nvPr>
            <p:ph type="sldNum" sz="quarter" idx="12"/>
          </p:nvPr>
        </p:nvSpPr>
        <p:spPr/>
        <p:txBody>
          <a:bodyPr/>
          <a:lstStyle/>
          <a:p>
            <a:fld id="{9DC9C1B8-E0BD-4B9F-A6A4-44AD34B1169C}" type="slidenum">
              <a:rPr lang="en-US" smtClean="0"/>
              <a:t>2</a:t>
            </a:fld>
            <a:endParaRPr lang="en-US"/>
          </a:p>
        </p:txBody>
      </p:sp>
      <p:pic>
        <p:nvPicPr>
          <p:cNvPr id="5" name="Picture 4">
            <a:extLst>
              <a:ext uri="{FF2B5EF4-FFF2-40B4-BE49-F238E27FC236}">
                <a16:creationId xmlns:a16="http://schemas.microsoft.com/office/drawing/2014/main" id="{93961036-92B4-7C40-BDA8-55F3781B3D6C}"/>
              </a:ext>
            </a:extLst>
          </p:cNvPr>
          <p:cNvPicPr>
            <a:picLocks noChangeAspect="1"/>
          </p:cNvPicPr>
          <p:nvPr/>
        </p:nvPicPr>
        <p:blipFill>
          <a:blip r:embed="rId3"/>
          <a:stretch>
            <a:fillRect/>
          </a:stretch>
        </p:blipFill>
        <p:spPr>
          <a:xfrm>
            <a:off x="2032000" y="2610055"/>
            <a:ext cx="1295400" cy="1549400"/>
          </a:xfrm>
          <a:prstGeom prst="rect">
            <a:avLst/>
          </a:prstGeom>
        </p:spPr>
      </p:pic>
      <p:pic>
        <p:nvPicPr>
          <p:cNvPr id="11" name="Picture 10">
            <a:extLst>
              <a:ext uri="{FF2B5EF4-FFF2-40B4-BE49-F238E27FC236}">
                <a16:creationId xmlns:a16="http://schemas.microsoft.com/office/drawing/2014/main" id="{F5FED879-4A46-E041-BC02-F235A2C8B28C}"/>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7419164" y="1752395"/>
            <a:ext cx="3073395" cy="2834353"/>
          </a:xfrm>
          <a:prstGeom prst="rect">
            <a:avLst/>
          </a:prstGeom>
        </p:spPr>
      </p:pic>
      <p:pic>
        <p:nvPicPr>
          <p:cNvPr id="12" name="Picture 11">
            <a:extLst>
              <a:ext uri="{FF2B5EF4-FFF2-40B4-BE49-F238E27FC236}">
                <a16:creationId xmlns:a16="http://schemas.microsoft.com/office/drawing/2014/main" id="{E99634C2-FF1A-974C-ACB4-2FD74B097EE8}"/>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4513005" y="2311828"/>
            <a:ext cx="2419965" cy="1715486"/>
          </a:xfrm>
          <a:prstGeom prst="rect">
            <a:avLst/>
          </a:prstGeom>
        </p:spPr>
      </p:pic>
      <p:cxnSp>
        <p:nvCxnSpPr>
          <p:cNvPr id="14" name="Straight Arrow Connector 13">
            <a:extLst>
              <a:ext uri="{FF2B5EF4-FFF2-40B4-BE49-F238E27FC236}">
                <a16:creationId xmlns:a16="http://schemas.microsoft.com/office/drawing/2014/main" id="{DA15F9D5-E194-F84F-BD01-4AD87126E81A}"/>
              </a:ext>
            </a:extLst>
          </p:cNvPr>
          <p:cNvCxnSpPr/>
          <p:nvPr/>
        </p:nvCxnSpPr>
        <p:spPr>
          <a:xfrm>
            <a:off x="3594536" y="1781891"/>
            <a:ext cx="401563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5B3677-11F0-DE42-AE1E-375614F3FE17}"/>
              </a:ext>
            </a:extLst>
          </p:cNvPr>
          <p:cNvCxnSpPr/>
          <p:nvPr/>
        </p:nvCxnSpPr>
        <p:spPr>
          <a:xfrm flipH="1">
            <a:off x="3760837" y="4660488"/>
            <a:ext cx="3849329"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5D45FA-AD53-1342-A225-F32DC22CA7F4}"/>
              </a:ext>
            </a:extLst>
          </p:cNvPr>
          <p:cNvSpPr txBox="1"/>
          <p:nvPr/>
        </p:nvSpPr>
        <p:spPr>
          <a:xfrm>
            <a:off x="5190201" y="4685887"/>
            <a:ext cx="2419965" cy="369332"/>
          </a:xfrm>
          <a:prstGeom prst="rect">
            <a:avLst/>
          </a:prstGeom>
          <a:noFill/>
        </p:spPr>
        <p:txBody>
          <a:bodyPr wrap="square" rtlCol="0">
            <a:spAutoFit/>
          </a:bodyPr>
          <a:lstStyle/>
          <a:p>
            <a:r>
              <a:rPr lang="en-US" dirty="0"/>
              <a:t>Response</a:t>
            </a:r>
          </a:p>
        </p:txBody>
      </p:sp>
      <p:sp>
        <p:nvSpPr>
          <p:cNvPr id="20" name="TextBox 19">
            <a:extLst>
              <a:ext uri="{FF2B5EF4-FFF2-40B4-BE49-F238E27FC236}">
                <a16:creationId xmlns:a16="http://schemas.microsoft.com/office/drawing/2014/main" id="{C254ECD3-52F8-FB46-B748-BE8215EC67DB}"/>
              </a:ext>
            </a:extLst>
          </p:cNvPr>
          <p:cNvSpPr txBox="1"/>
          <p:nvPr/>
        </p:nvSpPr>
        <p:spPr>
          <a:xfrm>
            <a:off x="4655482" y="1368315"/>
            <a:ext cx="2419965" cy="369332"/>
          </a:xfrm>
          <a:prstGeom prst="rect">
            <a:avLst/>
          </a:prstGeom>
          <a:noFill/>
        </p:spPr>
        <p:txBody>
          <a:bodyPr wrap="square" rtlCol="0">
            <a:spAutoFit/>
          </a:bodyPr>
          <a:lstStyle/>
          <a:p>
            <a:pPr algn="ctr"/>
            <a:r>
              <a:rPr lang="en-US" dirty="0"/>
              <a:t>Request</a:t>
            </a:r>
          </a:p>
        </p:txBody>
      </p:sp>
      <p:sp>
        <p:nvSpPr>
          <p:cNvPr id="6" name="TextBox 5">
            <a:extLst>
              <a:ext uri="{FF2B5EF4-FFF2-40B4-BE49-F238E27FC236}">
                <a16:creationId xmlns:a16="http://schemas.microsoft.com/office/drawing/2014/main" id="{CA61C13F-B8F3-4147-ACFF-B6834769546C}"/>
              </a:ext>
            </a:extLst>
          </p:cNvPr>
          <p:cNvSpPr txBox="1"/>
          <p:nvPr/>
        </p:nvSpPr>
        <p:spPr>
          <a:xfrm>
            <a:off x="3270073" y="2569406"/>
            <a:ext cx="250723" cy="1200329"/>
          </a:xfrm>
          <a:prstGeom prst="rect">
            <a:avLst/>
          </a:prstGeom>
          <a:noFill/>
        </p:spPr>
        <p:txBody>
          <a:bodyPr wrap="square" rtlCol="0">
            <a:spAutoFit/>
          </a:bodyPr>
          <a:lstStyle/>
          <a:p>
            <a:r>
              <a:rPr lang="en-US" dirty="0"/>
              <a:t>P</a:t>
            </a:r>
          </a:p>
          <a:p>
            <a:r>
              <a:rPr lang="en-US" dirty="0"/>
              <a:t>O</a:t>
            </a:r>
          </a:p>
          <a:p>
            <a:r>
              <a:rPr lang="en-US" dirty="0"/>
              <a:t>R</a:t>
            </a:r>
          </a:p>
          <a:p>
            <a:r>
              <a:rPr lang="en-US" dirty="0"/>
              <a:t>T</a:t>
            </a:r>
          </a:p>
        </p:txBody>
      </p:sp>
      <p:sp>
        <p:nvSpPr>
          <p:cNvPr id="13" name="TextBox 12">
            <a:extLst>
              <a:ext uri="{FF2B5EF4-FFF2-40B4-BE49-F238E27FC236}">
                <a16:creationId xmlns:a16="http://schemas.microsoft.com/office/drawing/2014/main" id="{D614AC7D-182D-E744-BFCC-77A40F140580}"/>
              </a:ext>
            </a:extLst>
          </p:cNvPr>
          <p:cNvSpPr txBox="1"/>
          <p:nvPr/>
        </p:nvSpPr>
        <p:spPr>
          <a:xfrm>
            <a:off x="7799817" y="2610055"/>
            <a:ext cx="250723" cy="1200329"/>
          </a:xfrm>
          <a:prstGeom prst="rect">
            <a:avLst/>
          </a:prstGeom>
          <a:noFill/>
        </p:spPr>
        <p:txBody>
          <a:bodyPr wrap="square" rtlCol="0">
            <a:spAutoFit/>
          </a:bodyPr>
          <a:lstStyle/>
          <a:p>
            <a:r>
              <a:rPr lang="en-US" dirty="0"/>
              <a:t>P</a:t>
            </a:r>
          </a:p>
          <a:p>
            <a:r>
              <a:rPr lang="en-US" dirty="0"/>
              <a:t>O</a:t>
            </a:r>
          </a:p>
          <a:p>
            <a:r>
              <a:rPr lang="en-US" dirty="0"/>
              <a:t>R</a:t>
            </a:r>
          </a:p>
          <a:p>
            <a:r>
              <a:rPr lang="en-US" dirty="0"/>
              <a:t>T</a:t>
            </a:r>
          </a:p>
        </p:txBody>
      </p:sp>
      <p:sp>
        <p:nvSpPr>
          <p:cNvPr id="7" name="TextBox 6">
            <a:extLst>
              <a:ext uri="{FF2B5EF4-FFF2-40B4-BE49-F238E27FC236}">
                <a16:creationId xmlns:a16="http://schemas.microsoft.com/office/drawing/2014/main" id="{FA0A7AD2-11E5-6E43-BC6A-0595AE0994AE}"/>
              </a:ext>
            </a:extLst>
          </p:cNvPr>
          <p:cNvSpPr txBox="1"/>
          <p:nvPr/>
        </p:nvSpPr>
        <p:spPr>
          <a:xfrm>
            <a:off x="429213" y="449803"/>
            <a:ext cx="10063346"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Used to do communication between two processes running on two different machines</a:t>
            </a:r>
          </a:p>
          <a:p>
            <a:pPr marL="285750" indent="-285750">
              <a:buFont typeface="Arial" panose="020B0604020202020204" pitchFamily="34" charset="0"/>
              <a:buChar char="•"/>
            </a:pPr>
            <a:r>
              <a:rPr lang="en-US" dirty="0"/>
              <a:t>An object (special file) which acts as an end point between two machines</a:t>
            </a:r>
          </a:p>
        </p:txBody>
      </p:sp>
      <p:graphicFrame>
        <p:nvGraphicFramePr>
          <p:cNvPr id="8" name="Table 7">
            <a:extLst>
              <a:ext uri="{FF2B5EF4-FFF2-40B4-BE49-F238E27FC236}">
                <a16:creationId xmlns:a16="http://schemas.microsoft.com/office/drawing/2014/main" id="{4A3F5321-4C86-E04F-A33D-DFF9B58D1552}"/>
              </a:ext>
            </a:extLst>
          </p:cNvPr>
          <p:cNvGraphicFramePr>
            <a:graphicFrameLocks noGrp="1"/>
          </p:cNvGraphicFramePr>
          <p:nvPr>
            <p:extLst>
              <p:ext uri="{D42A27DB-BD31-4B8C-83A1-F6EECF244321}">
                <p14:modId xmlns:p14="http://schemas.microsoft.com/office/powerpoint/2010/main" val="3284086150"/>
              </p:ext>
            </p:extLst>
          </p:nvPr>
        </p:nvGraphicFramePr>
        <p:xfrm>
          <a:off x="3157234" y="5530969"/>
          <a:ext cx="5226891" cy="477559"/>
        </p:xfrm>
        <a:graphic>
          <a:graphicData uri="http://schemas.openxmlformats.org/drawingml/2006/table">
            <a:tbl>
              <a:tblPr firstRow="1" bandRow="1">
                <a:tableStyleId>{5940675A-B579-460E-94D1-54222C63F5DA}</a:tableStyleId>
              </a:tblPr>
              <a:tblGrid>
                <a:gridCol w="876935">
                  <a:extLst>
                    <a:ext uri="{9D8B030D-6E8A-4147-A177-3AD203B41FA5}">
                      <a16:colId xmlns:a16="http://schemas.microsoft.com/office/drawing/2014/main" val="2274660719"/>
                    </a:ext>
                  </a:extLst>
                </a:gridCol>
                <a:gridCol w="4349956">
                  <a:extLst>
                    <a:ext uri="{9D8B030D-6E8A-4147-A177-3AD203B41FA5}">
                      <a16:colId xmlns:a16="http://schemas.microsoft.com/office/drawing/2014/main" val="577864812"/>
                    </a:ext>
                  </a:extLst>
                </a:gridCol>
              </a:tblGrid>
              <a:tr h="477559">
                <a:tc>
                  <a:txBody>
                    <a:bodyPr/>
                    <a:lstStyle/>
                    <a:p>
                      <a:r>
                        <a:rPr lang="en-US" dirty="0"/>
                        <a:t>Socket</a:t>
                      </a:r>
                    </a:p>
                  </a:txBody>
                  <a:tcPr/>
                </a:tc>
                <a:tc>
                  <a:txBody>
                    <a:bodyPr/>
                    <a:lstStyle/>
                    <a:p>
                      <a:r>
                        <a:rPr lang="en-US" dirty="0"/>
                        <a:t> </a:t>
                      </a:r>
                      <a:r>
                        <a:rPr lang="en-US" dirty="0" err="1"/>
                        <a:t>IP_Address:Port</a:t>
                      </a:r>
                      <a:r>
                        <a:rPr lang="en-US" dirty="0"/>
                        <a:t>  (Ex: 127.0.0.1:4950)</a:t>
                      </a:r>
                    </a:p>
                  </a:txBody>
                  <a:tcPr/>
                </a:tc>
                <a:extLst>
                  <a:ext uri="{0D108BD9-81ED-4DB2-BD59-A6C34878D82A}">
                    <a16:rowId xmlns:a16="http://schemas.microsoft.com/office/drawing/2014/main" val="2564909993"/>
                  </a:ext>
                </a:extLst>
              </a:tr>
            </a:tbl>
          </a:graphicData>
        </a:graphic>
      </p:graphicFrame>
      <p:sp>
        <p:nvSpPr>
          <p:cNvPr id="9" name="TextBox 8">
            <a:extLst>
              <a:ext uri="{FF2B5EF4-FFF2-40B4-BE49-F238E27FC236}">
                <a16:creationId xmlns:a16="http://schemas.microsoft.com/office/drawing/2014/main" id="{D5FFB824-9BA5-2C40-9CE6-E0D37415C730}"/>
              </a:ext>
            </a:extLst>
          </p:cNvPr>
          <p:cNvSpPr txBox="1"/>
          <p:nvPr/>
        </p:nvSpPr>
        <p:spPr>
          <a:xfrm>
            <a:off x="2174723" y="2886569"/>
            <a:ext cx="1557091" cy="338554"/>
          </a:xfrm>
          <a:prstGeom prst="rect">
            <a:avLst/>
          </a:prstGeom>
          <a:noFill/>
        </p:spPr>
        <p:txBody>
          <a:bodyPr wrap="square" rtlCol="0">
            <a:spAutoFit/>
          </a:bodyPr>
          <a:lstStyle/>
          <a:p>
            <a:r>
              <a:rPr lang="en-US" sz="1600" dirty="0">
                <a:solidFill>
                  <a:schemeClr val="bg1"/>
                </a:solidFill>
              </a:rPr>
              <a:t>IP Address</a:t>
            </a:r>
          </a:p>
        </p:txBody>
      </p:sp>
      <p:sp>
        <p:nvSpPr>
          <p:cNvPr id="17" name="TextBox 16">
            <a:extLst>
              <a:ext uri="{FF2B5EF4-FFF2-40B4-BE49-F238E27FC236}">
                <a16:creationId xmlns:a16="http://schemas.microsoft.com/office/drawing/2014/main" id="{F0DF0B6D-E13A-544D-A9BC-AB45A1B9B17B}"/>
              </a:ext>
            </a:extLst>
          </p:cNvPr>
          <p:cNvSpPr txBox="1"/>
          <p:nvPr/>
        </p:nvSpPr>
        <p:spPr>
          <a:xfrm>
            <a:off x="8536734" y="2856663"/>
            <a:ext cx="1557091" cy="584775"/>
          </a:xfrm>
          <a:prstGeom prst="rect">
            <a:avLst/>
          </a:prstGeom>
          <a:noFill/>
        </p:spPr>
        <p:txBody>
          <a:bodyPr wrap="square" rtlCol="0">
            <a:spAutoFit/>
          </a:bodyPr>
          <a:lstStyle/>
          <a:p>
            <a:pPr algn="ctr"/>
            <a:r>
              <a:rPr lang="en-US" sz="1600" dirty="0"/>
              <a:t>IP </a:t>
            </a:r>
          </a:p>
          <a:p>
            <a:pPr algn="ctr"/>
            <a:r>
              <a:rPr lang="en-US" sz="1600" dirty="0"/>
              <a:t>Address</a:t>
            </a:r>
          </a:p>
        </p:txBody>
      </p:sp>
      <p:sp>
        <p:nvSpPr>
          <p:cNvPr id="10" name="TextBox 9">
            <a:extLst>
              <a:ext uri="{FF2B5EF4-FFF2-40B4-BE49-F238E27FC236}">
                <a16:creationId xmlns:a16="http://schemas.microsoft.com/office/drawing/2014/main" id="{D84801F1-A682-0547-A494-03EE9D0593F6}"/>
              </a:ext>
            </a:extLst>
          </p:cNvPr>
          <p:cNvSpPr txBox="1"/>
          <p:nvPr/>
        </p:nvSpPr>
        <p:spPr>
          <a:xfrm>
            <a:off x="241649" y="111075"/>
            <a:ext cx="3866147" cy="372458"/>
          </a:xfrm>
          <a:prstGeom prst="rect">
            <a:avLst/>
          </a:prstGeom>
          <a:noFill/>
        </p:spPr>
        <p:txBody>
          <a:bodyPr wrap="square" rtlCol="0">
            <a:spAutoFit/>
          </a:bodyPr>
          <a:lstStyle/>
          <a:p>
            <a:r>
              <a:rPr lang="en-US" dirty="0"/>
              <a:t>What is socket?</a:t>
            </a:r>
          </a:p>
        </p:txBody>
      </p:sp>
      <p:sp>
        <p:nvSpPr>
          <p:cNvPr id="15" name="TextBox 14">
            <a:extLst>
              <a:ext uri="{FF2B5EF4-FFF2-40B4-BE49-F238E27FC236}">
                <a16:creationId xmlns:a16="http://schemas.microsoft.com/office/drawing/2014/main" id="{6AB86880-E2A1-314F-9AB6-3C5115F873CA}"/>
              </a:ext>
            </a:extLst>
          </p:cNvPr>
          <p:cNvSpPr txBox="1"/>
          <p:nvPr/>
        </p:nvSpPr>
        <p:spPr>
          <a:xfrm>
            <a:off x="2032000" y="4159455"/>
            <a:ext cx="1295400" cy="369332"/>
          </a:xfrm>
          <a:prstGeom prst="rect">
            <a:avLst/>
          </a:prstGeom>
          <a:noFill/>
        </p:spPr>
        <p:txBody>
          <a:bodyPr wrap="square" rtlCol="0">
            <a:spAutoFit/>
          </a:bodyPr>
          <a:lstStyle/>
          <a:p>
            <a:pPr algn="ctr"/>
            <a:r>
              <a:rPr lang="en-US" b="1" dirty="0">
                <a:solidFill>
                  <a:srgbClr val="FF0000"/>
                </a:solidFill>
              </a:rPr>
              <a:t>Client</a:t>
            </a:r>
          </a:p>
        </p:txBody>
      </p:sp>
      <p:sp>
        <p:nvSpPr>
          <p:cNvPr id="21" name="TextBox 20">
            <a:extLst>
              <a:ext uri="{FF2B5EF4-FFF2-40B4-BE49-F238E27FC236}">
                <a16:creationId xmlns:a16="http://schemas.microsoft.com/office/drawing/2014/main" id="{67499D96-A6F5-8446-BE66-32BA799E3C19}"/>
              </a:ext>
            </a:extLst>
          </p:cNvPr>
          <p:cNvSpPr txBox="1"/>
          <p:nvPr/>
        </p:nvSpPr>
        <p:spPr>
          <a:xfrm>
            <a:off x="8190144" y="4475368"/>
            <a:ext cx="1295400" cy="369332"/>
          </a:xfrm>
          <a:prstGeom prst="rect">
            <a:avLst/>
          </a:prstGeom>
          <a:noFill/>
        </p:spPr>
        <p:txBody>
          <a:bodyPr wrap="square" rtlCol="0">
            <a:spAutoFit/>
          </a:bodyPr>
          <a:lstStyle/>
          <a:p>
            <a:pPr algn="ctr"/>
            <a:r>
              <a:rPr lang="en-US" b="1" dirty="0">
                <a:solidFill>
                  <a:srgbClr val="FF0000"/>
                </a:solidFill>
              </a:rPr>
              <a:t>Server</a:t>
            </a:r>
          </a:p>
        </p:txBody>
      </p:sp>
    </p:spTree>
    <p:extLst>
      <p:ext uri="{BB962C8B-B14F-4D97-AF65-F5344CB8AC3E}">
        <p14:creationId xmlns:p14="http://schemas.microsoft.com/office/powerpoint/2010/main" val="12892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par>
                                <p:cTn id="36" presetID="16" presetClass="entr" presetSubtype="21"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arn(inVertical)">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inVertical)">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6" grpId="0"/>
      <p:bldP spid="13" grpId="0"/>
      <p:bldP spid="7" grpId="0"/>
      <p:bldP spid="9" grpId="0"/>
      <p:bldP spid="17" grpId="0"/>
      <p:bldP spid="10" grpId="0"/>
      <p:bldP spid="15"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TCP (Connection-oriented)</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a:t>Listen</a:t>
            </a:r>
          </a:p>
          <a:p>
            <a:r>
              <a:rPr lang="en-US" dirty="0"/>
              <a:t>Accept</a:t>
            </a:r>
          </a:p>
          <a:p>
            <a:r>
              <a:rPr lang="en-US" dirty="0"/>
              <a:t>Receive/Send</a:t>
            </a:r>
          </a:p>
          <a:p>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a:t>Connect</a:t>
            </a:r>
          </a:p>
          <a:p>
            <a:r>
              <a:rPr lang="en-US" dirty="0"/>
              <a:t>Send/Receive</a:t>
            </a: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20</a:t>
            </a:fld>
            <a:endParaRPr lang="en-US"/>
          </a:p>
        </p:txBody>
      </p:sp>
    </p:spTree>
    <p:extLst>
      <p:ext uri="{BB962C8B-B14F-4D97-AF65-F5344CB8AC3E}">
        <p14:creationId xmlns:p14="http://schemas.microsoft.com/office/powerpoint/2010/main" val="802402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AC1D-6DF2-8641-9944-F2D5681D7382}"/>
              </a:ext>
            </a:extLst>
          </p:cNvPr>
          <p:cNvSpPr>
            <a:spLocks noGrp="1"/>
          </p:cNvSpPr>
          <p:nvPr>
            <p:ph type="title"/>
          </p:nvPr>
        </p:nvSpPr>
        <p:spPr/>
        <p:txBody>
          <a:bodyPr/>
          <a:lstStyle/>
          <a:p>
            <a:r>
              <a:rPr lang="en-US" dirty="0"/>
              <a:t>TCP</a:t>
            </a:r>
          </a:p>
        </p:txBody>
      </p:sp>
      <p:sp>
        <p:nvSpPr>
          <p:cNvPr id="3" name="Date Placeholder 2">
            <a:extLst>
              <a:ext uri="{FF2B5EF4-FFF2-40B4-BE49-F238E27FC236}">
                <a16:creationId xmlns:a16="http://schemas.microsoft.com/office/drawing/2014/main" id="{28412FD1-9147-674E-865F-FD84B3E257AC}"/>
              </a:ext>
            </a:extLst>
          </p:cNvPr>
          <p:cNvSpPr>
            <a:spLocks noGrp="1"/>
          </p:cNvSpPr>
          <p:nvPr>
            <p:ph type="dt" sz="half" idx="10"/>
          </p:nvPr>
        </p:nvSpPr>
        <p:spPr/>
        <p:txBody>
          <a:bodyPr/>
          <a:lstStyle/>
          <a:p>
            <a:r>
              <a:rPr lang="en-US"/>
              <a:t>EE4204 (Part 1) Lab</a:t>
            </a:r>
          </a:p>
        </p:txBody>
      </p:sp>
      <p:sp>
        <p:nvSpPr>
          <p:cNvPr id="4" name="Footer Placeholder 3">
            <a:extLst>
              <a:ext uri="{FF2B5EF4-FFF2-40B4-BE49-F238E27FC236}">
                <a16:creationId xmlns:a16="http://schemas.microsoft.com/office/drawing/2014/main" id="{C2713F52-62D4-5A4D-A710-6E8574B34DD6}"/>
              </a:ext>
            </a:extLst>
          </p:cNvPr>
          <p:cNvSpPr>
            <a:spLocks noGrp="1"/>
          </p:cNvSpPr>
          <p:nvPr>
            <p:ph type="ftr" sz="quarter" idx="11"/>
          </p:nvPr>
        </p:nvSpPr>
        <p:spPr/>
        <p:txBody>
          <a:bodyPr/>
          <a:lstStyle/>
          <a:p>
            <a:r>
              <a:rPr lang="en-US"/>
              <a:t>G. Mohan/NUS</a:t>
            </a:r>
          </a:p>
        </p:txBody>
      </p:sp>
      <p:sp>
        <p:nvSpPr>
          <p:cNvPr id="5" name="Slide Number Placeholder 4">
            <a:extLst>
              <a:ext uri="{FF2B5EF4-FFF2-40B4-BE49-F238E27FC236}">
                <a16:creationId xmlns:a16="http://schemas.microsoft.com/office/drawing/2014/main" id="{4105F47F-E555-0E49-9D72-CA80C1E7F02D}"/>
              </a:ext>
            </a:extLst>
          </p:cNvPr>
          <p:cNvSpPr>
            <a:spLocks noGrp="1"/>
          </p:cNvSpPr>
          <p:nvPr>
            <p:ph type="sldNum" sz="quarter" idx="12"/>
          </p:nvPr>
        </p:nvSpPr>
        <p:spPr/>
        <p:txBody>
          <a:bodyPr/>
          <a:lstStyle/>
          <a:p>
            <a:fld id="{9DC9C1B8-E0BD-4B9F-A6A4-44AD34B1169C}" type="slidenum">
              <a:rPr lang="en-US" smtClean="0"/>
              <a:t>21</a:t>
            </a:fld>
            <a:endParaRPr lang="en-US"/>
          </a:p>
        </p:txBody>
      </p:sp>
      <p:graphicFrame>
        <p:nvGraphicFramePr>
          <p:cNvPr id="7" name="Diagram 6">
            <a:extLst>
              <a:ext uri="{FF2B5EF4-FFF2-40B4-BE49-F238E27FC236}">
                <a16:creationId xmlns:a16="http://schemas.microsoft.com/office/drawing/2014/main" id="{C1C7672C-B066-A741-BFDA-C900923E2A12}"/>
              </a:ext>
            </a:extLst>
          </p:cNvPr>
          <p:cNvGraphicFramePr/>
          <p:nvPr>
            <p:extLst>
              <p:ext uri="{D42A27DB-BD31-4B8C-83A1-F6EECF244321}">
                <p14:modId xmlns:p14="http://schemas.microsoft.com/office/powerpoint/2010/main" val="1666414540"/>
              </p:ext>
            </p:extLst>
          </p:nvPr>
        </p:nvGraphicFramePr>
        <p:xfrm>
          <a:off x="1795069" y="1703614"/>
          <a:ext cx="6010031" cy="4465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DDABC067-497E-C242-9C64-20D219AA9B26}"/>
              </a:ext>
            </a:extLst>
          </p:cNvPr>
          <p:cNvGraphicFramePr/>
          <p:nvPr>
            <p:extLst>
              <p:ext uri="{D42A27DB-BD31-4B8C-83A1-F6EECF244321}">
                <p14:modId xmlns:p14="http://schemas.microsoft.com/office/powerpoint/2010/main" val="626574971"/>
              </p:ext>
            </p:extLst>
          </p:nvPr>
        </p:nvGraphicFramePr>
        <p:xfrm>
          <a:off x="6922806" y="3259015"/>
          <a:ext cx="2244641" cy="29098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a:extLst>
              <a:ext uri="{FF2B5EF4-FFF2-40B4-BE49-F238E27FC236}">
                <a16:creationId xmlns:a16="http://schemas.microsoft.com/office/drawing/2014/main" id="{2C00E5BA-1EF7-AA45-AD30-0776112EF55B}"/>
              </a:ext>
            </a:extLst>
          </p:cNvPr>
          <p:cNvSpPr/>
          <p:nvPr/>
        </p:nvSpPr>
        <p:spPr>
          <a:xfrm>
            <a:off x="3704492" y="4665785"/>
            <a:ext cx="5462955" cy="844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CBDE0226-71CB-0F42-AA13-D3D428BFF2C2}"/>
              </a:ext>
            </a:extLst>
          </p:cNvPr>
          <p:cNvCxnSpPr/>
          <p:nvPr/>
        </p:nvCxnSpPr>
        <p:spPr>
          <a:xfrm rot="10800000">
            <a:off x="5627078" y="3915508"/>
            <a:ext cx="1617785" cy="37513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38B600-7DF7-AA47-BCEB-614933C6452D}"/>
              </a:ext>
            </a:extLst>
          </p:cNvPr>
          <p:cNvCxnSpPr/>
          <p:nvPr/>
        </p:nvCxnSpPr>
        <p:spPr>
          <a:xfrm>
            <a:off x="5650523" y="5111262"/>
            <a:ext cx="15240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54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TCP</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a:t>Listen</a:t>
            </a:r>
          </a:p>
          <a:p>
            <a:r>
              <a:rPr lang="en-US" dirty="0"/>
              <a:t>Accept</a:t>
            </a:r>
          </a:p>
          <a:p>
            <a:r>
              <a:rPr lang="en-US" dirty="0"/>
              <a:t>Receive</a:t>
            </a:r>
          </a:p>
          <a:p>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solidFill>
                  <a:srgbClr val="FF0000"/>
                </a:solidFill>
              </a:rPr>
              <a:t>Create socket</a:t>
            </a:r>
          </a:p>
          <a:p>
            <a:r>
              <a:rPr lang="en-US" dirty="0">
                <a:solidFill>
                  <a:srgbClr val="FF0000"/>
                </a:solidFill>
              </a:rPr>
              <a:t>Connect</a:t>
            </a:r>
          </a:p>
          <a:p>
            <a:r>
              <a:rPr lang="en-US" dirty="0">
                <a:solidFill>
                  <a:srgbClr val="FF0000"/>
                </a:solidFill>
              </a:rPr>
              <a:t>Send</a:t>
            </a: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22</a:t>
            </a:fld>
            <a:endParaRPr lang="en-US"/>
          </a:p>
        </p:txBody>
      </p:sp>
    </p:spTree>
    <p:extLst>
      <p:ext uri="{BB962C8B-B14F-4D97-AF65-F5344CB8AC3E}">
        <p14:creationId xmlns:p14="http://schemas.microsoft.com/office/powerpoint/2010/main" val="305848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FAA96E-CAB9-E04D-B0EA-3C4332764B99}"/>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F7611F88-E869-7F42-8693-864555857AF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E1D4ABB4-909B-AD46-B143-5EF03D8C21F6}"/>
              </a:ext>
            </a:extLst>
          </p:cNvPr>
          <p:cNvSpPr>
            <a:spLocks noGrp="1"/>
          </p:cNvSpPr>
          <p:nvPr>
            <p:ph type="sldNum" sz="quarter" idx="12"/>
          </p:nvPr>
        </p:nvSpPr>
        <p:spPr/>
        <p:txBody>
          <a:bodyPr/>
          <a:lstStyle/>
          <a:p>
            <a:fld id="{9DC9C1B8-E0BD-4B9F-A6A4-44AD34B1169C}" type="slidenum">
              <a:rPr lang="en-US" smtClean="0"/>
              <a:t>23</a:t>
            </a:fld>
            <a:endParaRPr lang="en-US"/>
          </a:p>
        </p:txBody>
      </p:sp>
      <p:pic>
        <p:nvPicPr>
          <p:cNvPr id="5" name="Picture 4">
            <a:extLst>
              <a:ext uri="{FF2B5EF4-FFF2-40B4-BE49-F238E27FC236}">
                <a16:creationId xmlns:a16="http://schemas.microsoft.com/office/drawing/2014/main" id="{7AE4D24C-C02C-7B4C-A9B5-6DC80AB04074}"/>
              </a:ext>
            </a:extLst>
          </p:cNvPr>
          <p:cNvPicPr>
            <a:picLocks noChangeAspect="1"/>
          </p:cNvPicPr>
          <p:nvPr/>
        </p:nvPicPr>
        <p:blipFill>
          <a:blip r:embed="rId2"/>
          <a:stretch>
            <a:fillRect/>
          </a:stretch>
        </p:blipFill>
        <p:spPr>
          <a:xfrm>
            <a:off x="1262569" y="0"/>
            <a:ext cx="9666862" cy="6858000"/>
          </a:xfrm>
          <a:prstGeom prst="rect">
            <a:avLst/>
          </a:prstGeom>
        </p:spPr>
      </p:pic>
      <p:sp>
        <p:nvSpPr>
          <p:cNvPr id="6" name="Rectangle 5">
            <a:extLst>
              <a:ext uri="{FF2B5EF4-FFF2-40B4-BE49-F238E27FC236}">
                <a16:creationId xmlns:a16="http://schemas.microsoft.com/office/drawing/2014/main" id="{0B1FAFEE-62B0-164B-B533-46A45DEE4F19}"/>
              </a:ext>
            </a:extLst>
          </p:cNvPr>
          <p:cNvSpPr/>
          <p:nvPr/>
        </p:nvSpPr>
        <p:spPr>
          <a:xfrm>
            <a:off x="1722120" y="5867400"/>
            <a:ext cx="3550920" cy="198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87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709BC-E8FE-4B48-B1D1-53B0A2762D09}"/>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AEB481EA-9CC9-924A-8658-49D60BA9BB9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B4A58766-6A84-7149-9F82-1302231FC169}"/>
              </a:ext>
            </a:extLst>
          </p:cNvPr>
          <p:cNvSpPr>
            <a:spLocks noGrp="1"/>
          </p:cNvSpPr>
          <p:nvPr>
            <p:ph type="sldNum" sz="quarter" idx="12"/>
          </p:nvPr>
        </p:nvSpPr>
        <p:spPr/>
        <p:txBody>
          <a:bodyPr/>
          <a:lstStyle/>
          <a:p>
            <a:fld id="{9DC9C1B8-E0BD-4B9F-A6A4-44AD34B1169C}" type="slidenum">
              <a:rPr lang="en-US" smtClean="0"/>
              <a:t>24</a:t>
            </a:fld>
            <a:endParaRPr lang="en-US"/>
          </a:p>
        </p:txBody>
      </p:sp>
      <p:pic>
        <p:nvPicPr>
          <p:cNvPr id="5" name="Picture 4">
            <a:extLst>
              <a:ext uri="{FF2B5EF4-FFF2-40B4-BE49-F238E27FC236}">
                <a16:creationId xmlns:a16="http://schemas.microsoft.com/office/drawing/2014/main" id="{B4781644-DF6B-8543-9857-A4B4E9387FA9}"/>
              </a:ext>
            </a:extLst>
          </p:cNvPr>
          <p:cNvPicPr>
            <a:picLocks noChangeAspect="1"/>
          </p:cNvPicPr>
          <p:nvPr/>
        </p:nvPicPr>
        <p:blipFill>
          <a:blip r:embed="rId2"/>
          <a:stretch>
            <a:fillRect/>
          </a:stretch>
        </p:blipFill>
        <p:spPr>
          <a:xfrm>
            <a:off x="152400" y="1060450"/>
            <a:ext cx="11887200" cy="4737100"/>
          </a:xfrm>
          <a:prstGeom prst="rect">
            <a:avLst/>
          </a:prstGeom>
        </p:spPr>
      </p:pic>
      <p:sp>
        <p:nvSpPr>
          <p:cNvPr id="6" name="Rectangle 5">
            <a:extLst>
              <a:ext uri="{FF2B5EF4-FFF2-40B4-BE49-F238E27FC236}">
                <a16:creationId xmlns:a16="http://schemas.microsoft.com/office/drawing/2014/main" id="{94C432A0-DB7E-834B-97C5-4DA98E3D6CF2}"/>
              </a:ext>
            </a:extLst>
          </p:cNvPr>
          <p:cNvSpPr/>
          <p:nvPr/>
        </p:nvSpPr>
        <p:spPr>
          <a:xfrm>
            <a:off x="1264920" y="1722120"/>
            <a:ext cx="6385560" cy="213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E1E6CE-A08C-114B-A6B3-8A5DA023B5FB}"/>
              </a:ext>
            </a:extLst>
          </p:cNvPr>
          <p:cNvSpPr/>
          <p:nvPr/>
        </p:nvSpPr>
        <p:spPr>
          <a:xfrm>
            <a:off x="685800" y="5181600"/>
            <a:ext cx="3550920" cy="198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32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200"/>
            <a:ext cx="10515600" cy="1140891"/>
          </a:xfrm>
        </p:spPr>
        <p:txBody>
          <a:bodyPr/>
          <a:lstStyle/>
          <a:p>
            <a:r>
              <a:rPr lang="en-US" dirty="0"/>
              <a:t>Example 1 (TCP): Client</a:t>
            </a:r>
          </a:p>
        </p:txBody>
      </p:sp>
      <p:sp>
        <p:nvSpPr>
          <p:cNvPr id="5" name="Date Placeholder 4"/>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25</a:t>
            </a:fld>
            <a:endParaRPr lang="en-US"/>
          </a:p>
        </p:txBody>
      </p:sp>
      <p:sp>
        <p:nvSpPr>
          <p:cNvPr id="6" name="TextBox 5"/>
          <p:cNvSpPr txBox="1"/>
          <p:nvPr/>
        </p:nvSpPr>
        <p:spPr>
          <a:xfrm>
            <a:off x="7016811" y="1418678"/>
            <a:ext cx="5691872" cy="461665"/>
          </a:xfrm>
          <a:prstGeom prst="rect">
            <a:avLst/>
          </a:prstGeom>
          <a:noFill/>
        </p:spPr>
        <p:txBody>
          <a:bodyPr wrap="square" rtlCol="0">
            <a:spAutoFit/>
          </a:bodyPr>
          <a:lstStyle/>
          <a:p>
            <a:r>
              <a:rPr lang="en-US" sz="2400" dirty="0"/>
              <a:t>Server address (from command line)</a:t>
            </a:r>
          </a:p>
        </p:txBody>
      </p:sp>
      <p:sp>
        <p:nvSpPr>
          <p:cNvPr id="14" name="TextBox 13"/>
          <p:cNvSpPr txBox="1"/>
          <p:nvPr/>
        </p:nvSpPr>
        <p:spPr>
          <a:xfrm>
            <a:off x="3346140" y="5845674"/>
            <a:ext cx="5295837" cy="461665"/>
          </a:xfrm>
          <a:prstGeom prst="rect">
            <a:avLst/>
          </a:prstGeom>
          <a:noFill/>
        </p:spPr>
        <p:txBody>
          <a:bodyPr wrap="square" rtlCol="0">
            <a:spAutoFit/>
          </a:bodyPr>
          <a:lstStyle/>
          <a:p>
            <a:r>
              <a:rPr lang="en-US" sz="2400" u="sng" dirty="0">
                <a:solidFill>
                  <a:srgbClr val="FF0000"/>
                </a:solidFill>
              </a:rPr>
              <a:t>Creating a socket and connecting </a:t>
            </a:r>
            <a:r>
              <a:rPr lang="en-US" sz="2400" dirty="0"/>
              <a:t>to it</a:t>
            </a:r>
          </a:p>
        </p:txBody>
      </p:sp>
      <p:pic>
        <p:nvPicPr>
          <p:cNvPr id="15" name="Picture 14"/>
          <p:cNvPicPr>
            <a:picLocks noChangeAspect="1"/>
          </p:cNvPicPr>
          <p:nvPr/>
        </p:nvPicPr>
        <p:blipFill>
          <a:blip r:embed="rId3"/>
          <a:stretch>
            <a:fillRect/>
          </a:stretch>
        </p:blipFill>
        <p:spPr>
          <a:xfrm>
            <a:off x="838199" y="1841837"/>
            <a:ext cx="5267325" cy="323850"/>
          </a:xfrm>
          <a:prstGeom prst="rect">
            <a:avLst/>
          </a:prstGeom>
        </p:spPr>
      </p:pic>
      <p:cxnSp>
        <p:nvCxnSpPr>
          <p:cNvPr id="8" name="Straight Arrow Connector 7"/>
          <p:cNvCxnSpPr/>
          <p:nvPr/>
        </p:nvCxnSpPr>
        <p:spPr>
          <a:xfrm flipV="1">
            <a:off x="5994058" y="1721224"/>
            <a:ext cx="1114954" cy="325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224713" y="2274466"/>
            <a:ext cx="11354577" cy="3435845"/>
          </a:xfrm>
          <a:prstGeom prst="rect">
            <a:avLst/>
          </a:prstGeom>
        </p:spPr>
      </p:pic>
    </p:spTree>
    <p:extLst>
      <p:ext uri="{BB962C8B-B14F-4D97-AF65-F5344CB8AC3E}">
        <p14:creationId xmlns:p14="http://schemas.microsoft.com/office/powerpoint/2010/main" val="307632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(TCP): Client</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26</a:t>
            </a:fld>
            <a:endParaRPr lang="en-US"/>
          </a:p>
        </p:txBody>
      </p:sp>
      <p:sp>
        <p:nvSpPr>
          <p:cNvPr id="5" name="TextBox 4"/>
          <p:cNvSpPr txBox="1"/>
          <p:nvPr/>
        </p:nvSpPr>
        <p:spPr>
          <a:xfrm>
            <a:off x="2773022" y="5857778"/>
            <a:ext cx="6182719" cy="461665"/>
          </a:xfrm>
          <a:prstGeom prst="rect">
            <a:avLst/>
          </a:prstGeom>
          <a:noFill/>
        </p:spPr>
        <p:txBody>
          <a:bodyPr wrap="square" rtlCol="0">
            <a:spAutoFit/>
          </a:bodyPr>
          <a:lstStyle/>
          <a:p>
            <a:r>
              <a:rPr lang="en-US" sz="2400" dirty="0"/>
              <a:t>Client application to </a:t>
            </a:r>
            <a:r>
              <a:rPr lang="en-US" sz="2400" u="sng" dirty="0">
                <a:solidFill>
                  <a:srgbClr val="FF0000"/>
                </a:solidFill>
              </a:rPr>
              <a:t>send</a:t>
            </a:r>
            <a:r>
              <a:rPr lang="en-US" sz="2400" dirty="0"/>
              <a:t> a string to the server</a:t>
            </a:r>
          </a:p>
        </p:txBody>
      </p:sp>
      <p:pic>
        <p:nvPicPr>
          <p:cNvPr id="6" name="Picture 5"/>
          <p:cNvPicPr>
            <a:picLocks noChangeAspect="1"/>
          </p:cNvPicPr>
          <p:nvPr/>
        </p:nvPicPr>
        <p:blipFill>
          <a:blip r:embed="rId2"/>
          <a:stretch>
            <a:fillRect/>
          </a:stretch>
        </p:blipFill>
        <p:spPr>
          <a:xfrm>
            <a:off x="390526" y="1831132"/>
            <a:ext cx="11106151" cy="3886200"/>
          </a:xfrm>
          <a:prstGeom prst="rect">
            <a:avLst/>
          </a:prstGeom>
        </p:spPr>
      </p:pic>
    </p:spTree>
    <p:extLst>
      <p:ext uri="{BB962C8B-B14F-4D97-AF65-F5344CB8AC3E}">
        <p14:creationId xmlns:p14="http://schemas.microsoft.com/office/powerpoint/2010/main" val="27306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TCP</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solidFill>
                  <a:srgbClr val="FF0000"/>
                </a:solidFill>
              </a:rPr>
              <a:t>Create socket</a:t>
            </a:r>
          </a:p>
          <a:p>
            <a:r>
              <a:rPr lang="en-US" dirty="0">
                <a:solidFill>
                  <a:srgbClr val="FF0000"/>
                </a:solidFill>
              </a:rPr>
              <a:t>Bind</a:t>
            </a:r>
          </a:p>
          <a:p>
            <a:r>
              <a:rPr lang="en-US" dirty="0">
                <a:solidFill>
                  <a:srgbClr val="FF0000"/>
                </a:solidFill>
              </a:rPr>
              <a:t>Listen</a:t>
            </a:r>
          </a:p>
          <a:p>
            <a:r>
              <a:rPr lang="en-US" dirty="0">
                <a:solidFill>
                  <a:srgbClr val="FF0000"/>
                </a:solidFill>
              </a:rPr>
              <a:t>Accept</a:t>
            </a:r>
          </a:p>
          <a:p>
            <a:r>
              <a:rPr lang="en-US" dirty="0">
                <a:solidFill>
                  <a:srgbClr val="FF0000"/>
                </a:solidFill>
              </a:rPr>
              <a:t>Receive</a:t>
            </a:r>
          </a:p>
          <a:p>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a:t>Connect</a:t>
            </a:r>
          </a:p>
          <a:p>
            <a:r>
              <a:rPr lang="en-US" dirty="0"/>
              <a:t>Send</a:t>
            </a: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27</a:t>
            </a:fld>
            <a:endParaRPr lang="en-US"/>
          </a:p>
        </p:txBody>
      </p:sp>
    </p:spTree>
    <p:extLst>
      <p:ext uri="{BB962C8B-B14F-4D97-AF65-F5344CB8AC3E}">
        <p14:creationId xmlns:p14="http://schemas.microsoft.com/office/powerpoint/2010/main" val="2158910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28ADA-3EBD-9E40-AF97-0BA9D17E7048}"/>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F06540CB-417C-0147-B059-1B8FD7036D7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A131236-3FDB-3041-B175-F3A2609EB078}"/>
              </a:ext>
            </a:extLst>
          </p:cNvPr>
          <p:cNvSpPr>
            <a:spLocks noGrp="1"/>
          </p:cNvSpPr>
          <p:nvPr>
            <p:ph type="sldNum" sz="quarter" idx="12"/>
          </p:nvPr>
        </p:nvSpPr>
        <p:spPr/>
        <p:txBody>
          <a:bodyPr/>
          <a:lstStyle/>
          <a:p>
            <a:fld id="{9DC9C1B8-E0BD-4B9F-A6A4-44AD34B1169C}" type="slidenum">
              <a:rPr lang="en-US" smtClean="0"/>
              <a:t>28</a:t>
            </a:fld>
            <a:endParaRPr lang="en-US"/>
          </a:p>
        </p:txBody>
      </p:sp>
      <p:pic>
        <p:nvPicPr>
          <p:cNvPr id="5" name="Picture 4">
            <a:extLst>
              <a:ext uri="{FF2B5EF4-FFF2-40B4-BE49-F238E27FC236}">
                <a16:creationId xmlns:a16="http://schemas.microsoft.com/office/drawing/2014/main" id="{444F445F-D554-B241-9957-419BB19D3E2B}"/>
              </a:ext>
            </a:extLst>
          </p:cNvPr>
          <p:cNvPicPr>
            <a:picLocks noChangeAspect="1"/>
          </p:cNvPicPr>
          <p:nvPr/>
        </p:nvPicPr>
        <p:blipFill>
          <a:blip r:embed="rId3"/>
          <a:stretch>
            <a:fillRect/>
          </a:stretch>
        </p:blipFill>
        <p:spPr>
          <a:xfrm>
            <a:off x="1181100" y="44450"/>
            <a:ext cx="9829800" cy="6769100"/>
          </a:xfrm>
          <a:prstGeom prst="rect">
            <a:avLst/>
          </a:prstGeom>
        </p:spPr>
      </p:pic>
      <p:sp>
        <p:nvSpPr>
          <p:cNvPr id="6" name="Rectangle 5">
            <a:extLst>
              <a:ext uri="{FF2B5EF4-FFF2-40B4-BE49-F238E27FC236}">
                <a16:creationId xmlns:a16="http://schemas.microsoft.com/office/drawing/2014/main" id="{7FE688BC-C529-7C43-8D8D-C25C71F8BAEC}"/>
              </a:ext>
            </a:extLst>
          </p:cNvPr>
          <p:cNvSpPr/>
          <p:nvPr/>
        </p:nvSpPr>
        <p:spPr>
          <a:xfrm>
            <a:off x="2484120" y="2529840"/>
            <a:ext cx="2926080" cy="27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465FA6-A188-D748-A4F4-961B925E3990}"/>
              </a:ext>
            </a:extLst>
          </p:cNvPr>
          <p:cNvSpPr/>
          <p:nvPr/>
        </p:nvSpPr>
        <p:spPr>
          <a:xfrm>
            <a:off x="2209800" y="4366259"/>
            <a:ext cx="6156960" cy="251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4E008F-CD42-2D40-B0A2-6BBFFBD6A1EB}"/>
              </a:ext>
            </a:extLst>
          </p:cNvPr>
          <p:cNvSpPr/>
          <p:nvPr/>
        </p:nvSpPr>
        <p:spPr>
          <a:xfrm>
            <a:off x="2209800" y="5487034"/>
            <a:ext cx="2255520" cy="288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1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F611A8-43FE-1E4B-BDF1-FB6C20D439AD}"/>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848DA9AE-22B3-A84A-80B9-AD1172E9EEF0}"/>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58E7392A-75DC-0D41-BC05-968F70F1E04A}"/>
              </a:ext>
            </a:extLst>
          </p:cNvPr>
          <p:cNvSpPr>
            <a:spLocks noGrp="1"/>
          </p:cNvSpPr>
          <p:nvPr>
            <p:ph type="sldNum" sz="quarter" idx="12"/>
          </p:nvPr>
        </p:nvSpPr>
        <p:spPr/>
        <p:txBody>
          <a:bodyPr/>
          <a:lstStyle/>
          <a:p>
            <a:fld id="{9DC9C1B8-E0BD-4B9F-A6A4-44AD34B1169C}" type="slidenum">
              <a:rPr lang="en-US" smtClean="0"/>
              <a:t>29</a:t>
            </a:fld>
            <a:endParaRPr lang="en-US"/>
          </a:p>
        </p:txBody>
      </p:sp>
      <p:pic>
        <p:nvPicPr>
          <p:cNvPr id="5" name="Picture 4">
            <a:extLst>
              <a:ext uri="{FF2B5EF4-FFF2-40B4-BE49-F238E27FC236}">
                <a16:creationId xmlns:a16="http://schemas.microsoft.com/office/drawing/2014/main" id="{356F8117-9408-3C4C-825A-5BF7FBFB902C}"/>
              </a:ext>
            </a:extLst>
          </p:cNvPr>
          <p:cNvPicPr>
            <a:picLocks noChangeAspect="1"/>
          </p:cNvPicPr>
          <p:nvPr/>
        </p:nvPicPr>
        <p:blipFill>
          <a:blip r:embed="rId3"/>
          <a:stretch>
            <a:fillRect/>
          </a:stretch>
        </p:blipFill>
        <p:spPr>
          <a:xfrm>
            <a:off x="1199721" y="153670"/>
            <a:ext cx="9664700" cy="6184900"/>
          </a:xfrm>
          <a:prstGeom prst="rect">
            <a:avLst/>
          </a:prstGeom>
        </p:spPr>
      </p:pic>
      <p:sp>
        <p:nvSpPr>
          <p:cNvPr id="6" name="Rectangle 5">
            <a:extLst>
              <a:ext uri="{FF2B5EF4-FFF2-40B4-BE49-F238E27FC236}">
                <a16:creationId xmlns:a16="http://schemas.microsoft.com/office/drawing/2014/main" id="{2CD5CCD3-9988-EF46-BE69-A4EE070B4BAE}"/>
              </a:ext>
            </a:extLst>
          </p:cNvPr>
          <p:cNvSpPr/>
          <p:nvPr/>
        </p:nvSpPr>
        <p:spPr>
          <a:xfrm>
            <a:off x="2804160" y="670560"/>
            <a:ext cx="528828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DC23AA-294B-4E45-9CB8-2DEF3BEC0E9E}"/>
              </a:ext>
            </a:extLst>
          </p:cNvPr>
          <p:cNvSpPr/>
          <p:nvPr/>
        </p:nvSpPr>
        <p:spPr>
          <a:xfrm>
            <a:off x="2423160" y="4815840"/>
            <a:ext cx="3505200" cy="27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10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Sockets</a:t>
            </a:r>
            <a:endParaRPr lang="en-SG" dirty="0"/>
          </a:p>
        </p:txBody>
      </p:sp>
      <p:sp>
        <p:nvSpPr>
          <p:cNvPr id="3" name="Content Placeholder 2"/>
          <p:cNvSpPr>
            <a:spLocks noGrp="1"/>
          </p:cNvSpPr>
          <p:nvPr>
            <p:ph idx="1"/>
          </p:nvPr>
        </p:nvSpPr>
        <p:spPr/>
        <p:txBody>
          <a:bodyPr/>
          <a:lstStyle/>
          <a:p>
            <a:r>
              <a:rPr lang="en-US" dirty="0"/>
              <a:t>Application Programming Interface (API)</a:t>
            </a:r>
          </a:p>
          <a:p>
            <a:r>
              <a:rPr lang="en-US" dirty="0"/>
              <a:t>Interface between an application and network</a:t>
            </a:r>
          </a:p>
          <a:p>
            <a:r>
              <a:rPr lang="en-US" dirty="0"/>
              <a:t>Application creates a socket</a:t>
            </a:r>
          </a:p>
          <a:p>
            <a:r>
              <a:rPr lang="en-US" dirty="0"/>
              <a:t>The interface defines the following operations</a:t>
            </a:r>
          </a:p>
          <a:p>
            <a:pPr lvl="1"/>
            <a:r>
              <a:rPr lang="en-US" dirty="0"/>
              <a:t>Create a socket</a:t>
            </a:r>
          </a:p>
          <a:p>
            <a:pPr lvl="1"/>
            <a:r>
              <a:rPr lang="en-US" dirty="0"/>
              <a:t>Attach a socket to the network</a:t>
            </a:r>
          </a:p>
          <a:p>
            <a:pPr lvl="1"/>
            <a:r>
              <a:rPr lang="en-US" dirty="0"/>
              <a:t>Send/receive messages through a socket</a:t>
            </a:r>
          </a:p>
          <a:p>
            <a:pPr lvl="1"/>
            <a:r>
              <a:rPr lang="en-US" dirty="0"/>
              <a:t>Close a socket</a:t>
            </a:r>
          </a:p>
          <a:p>
            <a:pPr lvl="1"/>
            <a:endParaRPr lang="en-SG" dirty="0"/>
          </a:p>
        </p:txBody>
      </p:sp>
      <p:sp>
        <p:nvSpPr>
          <p:cNvPr id="4" name="Date Placeholder 3"/>
          <p:cNvSpPr>
            <a:spLocks noGrp="1"/>
          </p:cNvSpPr>
          <p:nvPr>
            <p:ph type="dt" sz="half" idx="10"/>
          </p:nvPr>
        </p:nvSpPr>
        <p:spPr/>
        <p:txBody>
          <a:bodyPr/>
          <a:lstStyle/>
          <a:p>
            <a:r>
              <a:rPr lang="en-US"/>
              <a:t>EE4204 (Part 1) Lab</a:t>
            </a:r>
          </a:p>
        </p:txBody>
      </p:sp>
      <p:sp>
        <p:nvSpPr>
          <p:cNvPr id="5" name="Footer Placeholder 4"/>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3</a:t>
            </a:fld>
            <a:endParaRPr lang="en-US"/>
          </a:p>
        </p:txBody>
      </p:sp>
    </p:spTree>
    <p:extLst>
      <p:ext uri="{BB962C8B-B14F-4D97-AF65-F5344CB8AC3E}">
        <p14:creationId xmlns:p14="http://schemas.microsoft.com/office/powerpoint/2010/main" val="75675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(TCP): Server</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30</a:t>
            </a:fld>
            <a:endParaRPr lang="en-US"/>
          </a:p>
        </p:txBody>
      </p:sp>
      <p:sp>
        <p:nvSpPr>
          <p:cNvPr id="5" name="TextBox 4"/>
          <p:cNvSpPr txBox="1"/>
          <p:nvPr/>
        </p:nvSpPr>
        <p:spPr>
          <a:xfrm>
            <a:off x="3842566" y="5677310"/>
            <a:ext cx="5337111" cy="461665"/>
          </a:xfrm>
          <a:prstGeom prst="rect">
            <a:avLst/>
          </a:prstGeom>
          <a:noFill/>
        </p:spPr>
        <p:txBody>
          <a:bodyPr wrap="square" rtlCol="0">
            <a:spAutoFit/>
          </a:bodyPr>
          <a:lstStyle/>
          <a:p>
            <a:r>
              <a:rPr lang="en-US" sz="2400" u="sng" dirty="0">
                <a:solidFill>
                  <a:srgbClr val="FF0000"/>
                </a:solidFill>
              </a:rPr>
              <a:t>Create a socket and bind </a:t>
            </a:r>
            <a:r>
              <a:rPr lang="en-US" sz="2400" dirty="0"/>
              <a:t>at the server</a:t>
            </a:r>
          </a:p>
        </p:txBody>
      </p:sp>
      <p:pic>
        <p:nvPicPr>
          <p:cNvPr id="6" name="Picture 5"/>
          <p:cNvPicPr>
            <a:picLocks noChangeAspect="1"/>
          </p:cNvPicPr>
          <p:nvPr/>
        </p:nvPicPr>
        <p:blipFill>
          <a:blip r:embed="rId2"/>
          <a:stretch>
            <a:fillRect/>
          </a:stretch>
        </p:blipFill>
        <p:spPr>
          <a:xfrm>
            <a:off x="164938" y="1958995"/>
            <a:ext cx="11188863" cy="3584479"/>
          </a:xfrm>
          <a:prstGeom prst="rect">
            <a:avLst/>
          </a:prstGeom>
        </p:spPr>
      </p:pic>
    </p:spTree>
    <p:extLst>
      <p:ext uri="{BB962C8B-B14F-4D97-AF65-F5344CB8AC3E}">
        <p14:creationId xmlns:p14="http://schemas.microsoft.com/office/powerpoint/2010/main" val="147913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(TCP): Server</a:t>
            </a:r>
          </a:p>
        </p:txBody>
      </p:sp>
      <p:sp>
        <p:nvSpPr>
          <p:cNvPr id="5" name="Date Placeholder 4"/>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4" name="Slide Number Placeholder 3"/>
          <p:cNvSpPr>
            <a:spLocks noGrp="1"/>
          </p:cNvSpPr>
          <p:nvPr>
            <p:ph type="sldNum" sz="quarter" idx="12"/>
          </p:nvPr>
        </p:nvSpPr>
        <p:spPr/>
        <p:txBody>
          <a:bodyPr/>
          <a:lstStyle/>
          <a:p>
            <a:fld id="{9DC9C1B8-E0BD-4B9F-A6A4-44AD34B1169C}" type="slidenum">
              <a:rPr lang="en-US" smtClean="0"/>
              <a:t>31</a:t>
            </a:fld>
            <a:endParaRPr lang="en-US"/>
          </a:p>
        </p:txBody>
      </p:sp>
      <p:sp>
        <p:nvSpPr>
          <p:cNvPr id="6" name="TextBox 5"/>
          <p:cNvSpPr txBox="1"/>
          <p:nvPr/>
        </p:nvSpPr>
        <p:spPr>
          <a:xfrm>
            <a:off x="6742825" y="2130702"/>
            <a:ext cx="5577495" cy="830997"/>
          </a:xfrm>
          <a:prstGeom prst="rect">
            <a:avLst/>
          </a:prstGeom>
          <a:noFill/>
        </p:spPr>
        <p:txBody>
          <a:bodyPr wrap="square" rtlCol="0">
            <a:spAutoFit/>
          </a:bodyPr>
          <a:lstStyle/>
          <a:p>
            <a:r>
              <a:rPr lang="en-US" sz="2400" dirty="0"/>
              <a:t>Informs the OS, that socket is ready for requests (</a:t>
            </a:r>
            <a:r>
              <a:rPr lang="en-US" sz="2400" u="sng" dirty="0">
                <a:solidFill>
                  <a:srgbClr val="FF0000"/>
                </a:solidFill>
              </a:rPr>
              <a:t>listen</a:t>
            </a:r>
            <a:r>
              <a:rPr lang="en-US" sz="2400" dirty="0"/>
              <a:t>)</a:t>
            </a:r>
          </a:p>
        </p:txBody>
      </p:sp>
      <p:sp>
        <p:nvSpPr>
          <p:cNvPr id="7" name="TextBox 6"/>
          <p:cNvSpPr txBox="1"/>
          <p:nvPr/>
        </p:nvSpPr>
        <p:spPr>
          <a:xfrm>
            <a:off x="838200" y="2855567"/>
            <a:ext cx="7953896" cy="461665"/>
          </a:xfrm>
          <a:prstGeom prst="rect">
            <a:avLst/>
          </a:prstGeom>
          <a:noFill/>
        </p:spPr>
        <p:txBody>
          <a:bodyPr wrap="square" rtlCol="0">
            <a:spAutoFit/>
          </a:bodyPr>
          <a:lstStyle/>
          <a:p>
            <a:r>
              <a:rPr lang="en-US" sz="2400" dirty="0"/>
              <a:t>Connect to an incoming request (</a:t>
            </a:r>
            <a:r>
              <a:rPr lang="en-US" sz="2400" u="sng" dirty="0">
                <a:solidFill>
                  <a:srgbClr val="FF0000"/>
                </a:solidFill>
              </a:rPr>
              <a:t>accept</a:t>
            </a:r>
            <a:r>
              <a:rPr lang="en-US" sz="2400" dirty="0"/>
              <a:t>)</a:t>
            </a:r>
          </a:p>
        </p:txBody>
      </p:sp>
      <p:sp>
        <p:nvSpPr>
          <p:cNvPr id="9" name="Rectangle 8"/>
          <p:cNvSpPr/>
          <p:nvPr/>
        </p:nvSpPr>
        <p:spPr>
          <a:xfrm>
            <a:off x="9510614" y="4380145"/>
            <a:ext cx="2475199" cy="1200329"/>
          </a:xfrm>
          <a:prstGeom prst="rect">
            <a:avLst/>
          </a:prstGeom>
        </p:spPr>
        <p:txBody>
          <a:bodyPr wrap="square">
            <a:spAutoFit/>
          </a:bodyPr>
          <a:lstStyle/>
          <a:p>
            <a:r>
              <a:rPr lang="en-US" sz="2400" dirty="0"/>
              <a:t>Server application to </a:t>
            </a:r>
            <a:r>
              <a:rPr lang="en-US" sz="2400" u="sng" dirty="0">
                <a:solidFill>
                  <a:srgbClr val="FF0000"/>
                </a:solidFill>
              </a:rPr>
              <a:t>receive</a:t>
            </a:r>
            <a:r>
              <a:rPr lang="en-US" sz="2400" dirty="0"/>
              <a:t> a string from a client</a:t>
            </a:r>
          </a:p>
        </p:txBody>
      </p:sp>
      <p:pic>
        <p:nvPicPr>
          <p:cNvPr id="10" name="Picture 9"/>
          <p:cNvPicPr>
            <a:picLocks noChangeAspect="1"/>
          </p:cNvPicPr>
          <p:nvPr/>
        </p:nvPicPr>
        <p:blipFill>
          <a:blip r:embed="rId2"/>
          <a:stretch>
            <a:fillRect/>
          </a:stretch>
        </p:blipFill>
        <p:spPr>
          <a:xfrm>
            <a:off x="250469" y="2332847"/>
            <a:ext cx="6391275" cy="438150"/>
          </a:xfrm>
          <a:prstGeom prst="rect">
            <a:avLst/>
          </a:prstGeom>
        </p:spPr>
      </p:pic>
      <p:pic>
        <p:nvPicPr>
          <p:cNvPr id="11" name="Picture 10"/>
          <p:cNvPicPr>
            <a:picLocks noChangeAspect="1"/>
          </p:cNvPicPr>
          <p:nvPr/>
        </p:nvPicPr>
        <p:blipFill>
          <a:blip r:embed="rId3"/>
          <a:stretch>
            <a:fillRect/>
          </a:stretch>
        </p:blipFill>
        <p:spPr>
          <a:xfrm>
            <a:off x="250468" y="3361108"/>
            <a:ext cx="10639621" cy="407492"/>
          </a:xfrm>
          <a:prstGeom prst="rect">
            <a:avLst/>
          </a:prstGeom>
        </p:spPr>
      </p:pic>
      <p:pic>
        <p:nvPicPr>
          <p:cNvPr id="12" name="Picture 11"/>
          <p:cNvPicPr>
            <a:picLocks noChangeAspect="1"/>
          </p:cNvPicPr>
          <p:nvPr/>
        </p:nvPicPr>
        <p:blipFill>
          <a:blip r:embed="rId4"/>
          <a:stretch>
            <a:fillRect/>
          </a:stretch>
        </p:blipFill>
        <p:spPr>
          <a:xfrm>
            <a:off x="266960" y="3864812"/>
            <a:ext cx="9096375" cy="2600325"/>
          </a:xfrm>
          <a:prstGeom prst="rect">
            <a:avLst/>
          </a:prstGeom>
        </p:spPr>
      </p:pic>
    </p:spTree>
    <p:extLst>
      <p:ext uri="{BB962C8B-B14F-4D97-AF65-F5344CB8AC3E}">
        <p14:creationId xmlns:p14="http://schemas.microsoft.com/office/powerpoint/2010/main" val="351130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SG" dirty="0"/>
              <a:t>Develop a TCP-based client-server socket program for transferring a large message. Here, the message transmitted from the client to server is read from a large file. The entire message is sent by the client as a single data-unit. After receiving the file, the server sends an ACK message to the receiver. Verify if the file has been sent completely and correctly by comparing the received file with the original file (“</a:t>
            </a:r>
            <a:r>
              <a:rPr lang="en-SG" i="1" dirty="0"/>
              <a:t>diff</a:t>
            </a:r>
            <a:r>
              <a:rPr lang="en-SG" dirty="0"/>
              <a:t>” command could be used). Measure the message transfer time and throughput. </a:t>
            </a:r>
          </a:p>
          <a:p>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32</a:t>
            </a:fld>
            <a:endParaRPr lang="en-US"/>
          </a:p>
        </p:txBody>
      </p:sp>
    </p:spTree>
    <p:extLst>
      <p:ext uri="{BB962C8B-B14F-4D97-AF65-F5344CB8AC3E}">
        <p14:creationId xmlns:p14="http://schemas.microsoft.com/office/powerpoint/2010/main" val="1709500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Client</a:t>
            </a:r>
          </a:p>
        </p:txBody>
      </p:sp>
      <p:sp>
        <p:nvSpPr>
          <p:cNvPr id="3" name="Content Placeholder 2"/>
          <p:cNvSpPr>
            <a:spLocks noGrp="1"/>
          </p:cNvSpPr>
          <p:nvPr>
            <p:ph idx="1"/>
          </p:nvPr>
        </p:nvSpPr>
        <p:spPr>
          <a:xfrm>
            <a:off x="725455" y="1569837"/>
            <a:ext cx="7792616" cy="497697"/>
          </a:xfrm>
        </p:spPr>
        <p:txBody>
          <a:bodyPr>
            <a:normAutofit fontScale="85000" lnSpcReduction="20000"/>
          </a:bodyPr>
          <a:lstStyle/>
          <a:p>
            <a:r>
              <a:rPr lang="en-US" dirty="0"/>
              <a:t>The TCP connection process is same as Example 1</a:t>
            </a:r>
          </a:p>
        </p:txBody>
      </p:sp>
      <p:sp>
        <p:nvSpPr>
          <p:cNvPr id="7" name="Date Placeholder 6"/>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33</a:t>
            </a:fld>
            <a:endParaRPr lang="en-US"/>
          </a:p>
        </p:txBody>
      </p:sp>
      <p:sp>
        <p:nvSpPr>
          <p:cNvPr id="6" name="TextBox 5"/>
          <p:cNvSpPr txBox="1"/>
          <p:nvPr/>
        </p:nvSpPr>
        <p:spPr>
          <a:xfrm>
            <a:off x="9255969" y="2259816"/>
            <a:ext cx="1959428" cy="1200329"/>
          </a:xfrm>
          <a:prstGeom prst="rect">
            <a:avLst/>
          </a:prstGeom>
          <a:noFill/>
        </p:spPr>
        <p:txBody>
          <a:bodyPr wrap="square" rtlCol="0">
            <a:spAutoFit/>
          </a:bodyPr>
          <a:lstStyle/>
          <a:p>
            <a:r>
              <a:rPr lang="en-US" sz="2400" dirty="0"/>
              <a:t>Open the file in read mode</a:t>
            </a:r>
          </a:p>
        </p:txBody>
      </p:sp>
      <p:sp>
        <p:nvSpPr>
          <p:cNvPr id="8" name="TextBox 7"/>
          <p:cNvSpPr txBox="1"/>
          <p:nvPr/>
        </p:nvSpPr>
        <p:spPr>
          <a:xfrm>
            <a:off x="9582539" y="3187967"/>
            <a:ext cx="2024744" cy="1200329"/>
          </a:xfrm>
          <a:prstGeom prst="rect">
            <a:avLst/>
          </a:prstGeom>
          <a:noFill/>
        </p:spPr>
        <p:txBody>
          <a:bodyPr wrap="square" rtlCol="0">
            <a:spAutoFit/>
          </a:bodyPr>
          <a:lstStyle/>
          <a:p>
            <a:r>
              <a:rPr lang="en-US" sz="2400" dirty="0"/>
              <a:t>Determine the length of the file</a:t>
            </a:r>
          </a:p>
        </p:txBody>
      </p:sp>
      <p:sp>
        <p:nvSpPr>
          <p:cNvPr id="10" name="TextBox 9"/>
          <p:cNvSpPr txBox="1"/>
          <p:nvPr/>
        </p:nvSpPr>
        <p:spPr>
          <a:xfrm>
            <a:off x="7076881" y="4962245"/>
            <a:ext cx="3890865" cy="461665"/>
          </a:xfrm>
          <a:prstGeom prst="rect">
            <a:avLst/>
          </a:prstGeom>
          <a:noFill/>
        </p:spPr>
        <p:txBody>
          <a:bodyPr wrap="square" rtlCol="0">
            <a:spAutoFit/>
          </a:bodyPr>
          <a:lstStyle/>
          <a:p>
            <a:r>
              <a:rPr lang="en-US" sz="2400" dirty="0"/>
              <a:t>Read the file into the buffer</a:t>
            </a:r>
          </a:p>
        </p:txBody>
      </p:sp>
      <p:sp>
        <p:nvSpPr>
          <p:cNvPr id="12" name="TextBox 11"/>
          <p:cNvSpPr txBox="1"/>
          <p:nvPr/>
        </p:nvSpPr>
        <p:spPr>
          <a:xfrm>
            <a:off x="9663210" y="5664574"/>
            <a:ext cx="2305439" cy="830997"/>
          </a:xfrm>
          <a:prstGeom prst="rect">
            <a:avLst/>
          </a:prstGeom>
          <a:noFill/>
        </p:spPr>
        <p:txBody>
          <a:bodyPr wrap="square" rtlCol="0">
            <a:spAutoFit/>
          </a:bodyPr>
          <a:lstStyle/>
          <a:p>
            <a:r>
              <a:rPr lang="en-US" sz="2400" dirty="0"/>
              <a:t>Send the file to the server</a:t>
            </a:r>
          </a:p>
        </p:txBody>
      </p:sp>
      <p:pic>
        <p:nvPicPr>
          <p:cNvPr id="13" name="Picture 12"/>
          <p:cNvPicPr>
            <a:picLocks noChangeAspect="1"/>
          </p:cNvPicPr>
          <p:nvPr/>
        </p:nvPicPr>
        <p:blipFill>
          <a:blip r:embed="rId2"/>
          <a:stretch>
            <a:fillRect/>
          </a:stretch>
        </p:blipFill>
        <p:spPr>
          <a:xfrm>
            <a:off x="221213" y="2373431"/>
            <a:ext cx="8801100" cy="419100"/>
          </a:xfrm>
          <a:prstGeom prst="rect">
            <a:avLst/>
          </a:prstGeom>
        </p:spPr>
      </p:pic>
      <p:pic>
        <p:nvPicPr>
          <p:cNvPr id="14" name="Picture 13"/>
          <p:cNvPicPr>
            <a:picLocks noChangeAspect="1"/>
          </p:cNvPicPr>
          <p:nvPr/>
        </p:nvPicPr>
        <p:blipFill>
          <a:blip r:embed="rId3"/>
          <a:stretch>
            <a:fillRect/>
          </a:stretch>
        </p:blipFill>
        <p:spPr>
          <a:xfrm>
            <a:off x="221212" y="3081822"/>
            <a:ext cx="9221368" cy="1504950"/>
          </a:xfrm>
          <a:prstGeom prst="rect">
            <a:avLst/>
          </a:prstGeom>
        </p:spPr>
      </p:pic>
      <p:pic>
        <p:nvPicPr>
          <p:cNvPr id="15" name="Picture 14"/>
          <p:cNvPicPr>
            <a:picLocks noChangeAspect="1"/>
          </p:cNvPicPr>
          <p:nvPr/>
        </p:nvPicPr>
        <p:blipFill>
          <a:blip r:embed="rId4"/>
          <a:stretch>
            <a:fillRect/>
          </a:stretch>
        </p:blipFill>
        <p:spPr>
          <a:xfrm>
            <a:off x="221214" y="5014986"/>
            <a:ext cx="6353175" cy="352425"/>
          </a:xfrm>
          <a:prstGeom prst="rect">
            <a:avLst/>
          </a:prstGeom>
        </p:spPr>
      </p:pic>
      <p:pic>
        <p:nvPicPr>
          <p:cNvPr id="16" name="Picture 15"/>
          <p:cNvPicPr>
            <a:picLocks noChangeAspect="1"/>
          </p:cNvPicPr>
          <p:nvPr/>
        </p:nvPicPr>
        <p:blipFill>
          <a:blip r:embed="rId5"/>
          <a:stretch>
            <a:fillRect/>
          </a:stretch>
        </p:blipFill>
        <p:spPr>
          <a:xfrm>
            <a:off x="319185" y="5423910"/>
            <a:ext cx="9344025" cy="1076325"/>
          </a:xfrm>
          <a:prstGeom prst="rect">
            <a:avLst/>
          </a:prstGeom>
        </p:spPr>
      </p:pic>
    </p:spTree>
    <p:extLst>
      <p:ext uri="{BB962C8B-B14F-4D97-AF65-F5344CB8AC3E}">
        <p14:creationId xmlns:p14="http://schemas.microsoft.com/office/powerpoint/2010/main" val="38032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Client</a:t>
            </a:r>
          </a:p>
        </p:txBody>
      </p:sp>
      <p:sp>
        <p:nvSpPr>
          <p:cNvPr id="9" name="Date Placeholder 8"/>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8" name="Slide Number Placeholder 7"/>
          <p:cNvSpPr>
            <a:spLocks noGrp="1"/>
          </p:cNvSpPr>
          <p:nvPr>
            <p:ph type="sldNum" sz="quarter" idx="12"/>
          </p:nvPr>
        </p:nvSpPr>
        <p:spPr/>
        <p:txBody>
          <a:bodyPr/>
          <a:lstStyle/>
          <a:p>
            <a:fld id="{9DC9C1B8-E0BD-4B9F-A6A4-44AD34B1169C}" type="slidenum">
              <a:rPr lang="en-US" smtClean="0"/>
              <a:t>34</a:t>
            </a:fld>
            <a:endParaRPr lang="en-US"/>
          </a:p>
        </p:txBody>
      </p:sp>
      <p:pic>
        <p:nvPicPr>
          <p:cNvPr id="4" name="Picture 3"/>
          <p:cNvPicPr>
            <a:picLocks noChangeAspect="1"/>
          </p:cNvPicPr>
          <p:nvPr/>
        </p:nvPicPr>
        <p:blipFill>
          <a:blip r:embed="rId2"/>
          <a:stretch>
            <a:fillRect/>
          </a:stretch>
        </p:blipFill>
        <p:spPr>
          <a:xfrm>
            <a:off x="314424" y="1690688"/>
            <a:ext cx="9267825" cy="1562100"/>
          </a:xfrm>
          <a:prstGeom prst="rect">
            <a:avLst/>
          </a:prstGeom>
        </p:spPr>
      </p:pic>
      <p:sp>
        <p:nvSpPr>
          <p:cNvPr id="5" name="TextBox 4"/>
          <p:cNvSpPr txBox="1"/>
          <p:nvPr/>
        </p:nvSpPr>
        <p:spPr>
          <a:xfrm>
            <a:off x="9663954" y="1905843"/>
            <a:ext cx="2250141" cy="830997"/>
          </a:xfrm>
          <a:prstGeom prst="rect">
            <a:avLst/>
          </a:prstGeom>
          <a:noFill/>
        </p:spPr>
        <p:txBody>
          <a:bodyPr wrap="square" rtlCol="0">
            <a:spAutoFit/>
          </a:bodyPr>
          <a:lstStyle/>
          <a:p>
            <a:r>
              <a:rPr lang="en-US" sz="2400" dirty="0"/>
              <a:t>Wait for the </a:t>
            </a:r>
            <a:r>
              <a:rPr lang="en-US" sz="2400" dirty="0" err="1"/>
              <a:t>ack</a:t>
            </a:r>
            <a:endParaRPr lang="en-US" sz="2400" dirty="0"/>
          </a:p>
        </p:txBody>
      </p:sp>
      <p:pic>
        <p:nvPicPr>
          <p:cNvPr id="6" name="Picture 5"/>
          <p:cNvPicPr>
            <a:picLocks noChangeAspect="1"/>
          </p:cNvPicPr>
          <p:nvPr/>
        </p:nvPicPr>
        <p:blipFill>
          <a:blip r:embed="rId3"/>
          <a:stretch>
            <a:fillRect/>
          </a:stretch>
        </p:blipFill>
        <p:spPr>
          <a:xfrm>
            <a:off x="314422" y="3600460"/>
            <a:ext cx="9822815" cy="2035231"/>
          </a:xfrm>
          <a:prstGeom prst="rect">
            <a:avLst/>
          </a:prstGeom>
        </p:spPr>
      </p:pic>
      <p:sp>
        <p:nvSpPr>
          <p:cNvPr id="7" name="TextBox 6"/>
          <p:cNvSpPr txBox="1"/>
          <p:nvPr/>
        </p:nvSpPr>
        <p:spPr>
          <a:xfrm>
            <a:off x="1028701" y="5752528"/>
            <a:ext cx="10325099" cy="461665"/>
          </a:xfrm>
          <a:prstGeom prst="rect">
            <a:avLst/>
          </a:prstGeom>
          <a:noFill/>
        </p:spPr>
        <p:txBody>
          <a:bodyPr wrap="square" rtlCol="0">
            <a:spAutoFit/>
          </a:bodyPr>
          <a:lstStyle/>
          <a:p>
            <a:r>
              <a:rPr lang="en-US" sz="2400" dirty="0"/>
              <a:t>Check if it is an </a:t>
            </a:r>
            <a:r>
              <a:rPr lang="en-US" sz="2400" dirty="0" err="1"/>
              <a:t>Ack</a:t>
            </a:r>
            <a:r>
              <a:rPr lang="en-US" sz="2400" dirty="0"/>
              <a:t> and calculate the time taken</a:t>
            </a:r>
          </a:p>
        </p:txBody>
      </p:sp>
    </p:spTree>
    <p:extLst>
      <p:ext uri="{BB962C8B-B14F-4D97-AF65-F5344CB8AC3E}">
        <p14:creationId xmlns:p14="http://schemas.microsoft.com/office/powerpoint/2010/main" val="408579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3269BD-8A08-FC41-A15F-4FAB151D56FA}"/>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4D4BE210-97E7-AD46-A8DE-3E8A5BA9A520}"/>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ABAC0097-9137-FA4E-B1B7-CE8160302232}"/>
              </a:ext>
            </a:extLst>
          </p:cNvPr>
          <p:cNvSpPr>
            <a:spLocks noGrp="1"/>
          </p:cNvSpPr>
          <p:nvPr>
            <p:ph type="sldNum" sz="quarter" idx="12"/>
          </p:nvPr>
        </p:nvSpPr>
        <p:spPr/>
        <p:txBody>
          <a:bodyPr/>
          <a:lstStyle/>
          <a:p>
            <a:fld id="{9DC9C1B8-E0BD-4B9F-A6A4-44AD34B1169C}" type="slidenum">
              <a:rPr lang="en-US" smtClean="0"/>
              <a:t>35</a:t>
            </a:fld>
            <a:endParaRPr lang="en-US"/>
          </a:p>
        </p:txBody>
      </p:sp>
      <p:pic>
        <p:nvPicPr>
          <p:cNvPr id="5" name="Picture 4">
            <a:extLst>
              <a:ext uri="{FF2B5EF4-FFF2-40B4-BE49-F238E27FC236}">
                <a16:creationId xmlns:a16="http://schemas.microsoft.com/office/drawing/2014/main" id="{37D928DB-661C-3D4B-BFAE-01B42A1AD85F}"/>
              </a:ext>
            </a:extLst>
          </p:cNvPr>
          <p:cNvPicPr>
            <a:picLocks noChangeAspect="1"/>
          </p:cNvPicPr>
          <p:nvPr/>
        </p:nvPicPr>
        <p:blipFill>
          <a:blip r:embed="rId3"/>
          <a:stretch>
            <a:fillRect/>
          </a:stretch>
        </p:blipFill>
        <p:spPr>
          <a:xfrm>
            <a:off x="2032000" y="0"/>
            <a:ext cx="8575325" cy="6858000"/>
          </a:xfrm>
          <a:prstGeom prst="rect">
            <a:avLst/>
          </a:prstGeom>
        </p:spPr>
      </p:pic>
      <p:sp>
        <p:nvSpPr>
          <p:cNvPr id="6" name="Rectangle 5">
            <a:extLst>
              <a:ext uri="{FF2B5EF4-FFF2-40B4-BE49-F238E27FC236}">
                <a16:creationId xmlns:a16="http://schemas.microsoft.com/office/drawing/2014/main" id="{D5C95EFD-DBF1-CC41-BC61-57C9560D9205}"/>
              </a:ext>
            </a:extLst>
          </p:cNvPr>
          <p:cNvSpPr/>
          <p:nvPr/>
        </p:nvSpPr>
        <p:spPr>
          <a:xfrm>
            <a:off x="2438400" y="3169919"/>
            <a:ext cx="3916680" cy="1859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22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38137"/>
            <a:ext cx="10972800" cy="1252728"/>
          </a:xfrm>
        </p:spPr>
        <p:txBody>
          <a:bodyPr/>
          <a:lstStyle/>
          <a:p>
            <a:r>
              <a:rPr lang="en-US" dirty="0"/>
              <a:t>Example 2: Server</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36</a:t>
            </a:fld>
            <a:endParaRPr lang="en-US"/>
          </a:p>
        </p:txBody>
      </p:sp>
      <p:pic>
        <p:nvPicPr>
          <p:cNvPr id="4" name="Picture 3"/>
          <p:cNvPicPr>
            <a:picLocks noChangeAspect="1"/>
          </p:cNvPicPr>
          <p:nvPr/>
        </p:nvPicPr>
        <p:blipFill>
          <a:blip r:embed="rId2"/>
          <a:stretch>
            <a:fillRect/>
          </a:stretch>
        </p:blipFill>
        <p:spPr>
          <a:xfrm>
            <a:off x="609600" y="1586418"/>
            <a:ext cx="7231076" cy="4790828"/>
          </a:xfrm>
          <a:prstGeom prst="rect">
            <a:avLst/>
          </a:prstGeom>
        </p:spPr>
      </p:pic>
      <p:sp>
        <p:nvSpPr>
          <p:cNvPr id="5" name="TextBox 4"/>
          <p:cNvSpPr txBox="1"/>
          <p:nvPr/>
        </p:nvSpPr>
        <p:spPr>
          <a:xfrm>
            <a:off x="8512573" y="3294896"/>
            <a:ext cx="3247053" cy="830997"/>
          </a:xfrm>
          <a:prstGeom prst="rect">
            <a:avLst/>
          </a:prstGeom>
          <a:noFill/>
        </p:spPr>
        <p:txBody>
          <a:bodyPr wrap="square" rtlCol="0">
            <a:spAutoFit/>
          </a:bodyPr>
          <a:lstStyle/>
          <a:p>
            <a:r>
              <a:rPr lang="en-US" sz="2400" dirty="0"/>
              <a:t>Receive the whole file from client</a:t>
            </a:r>
          </a:p>
        </p:txBody>
      </p:sp>
    </p:spTree>
    <p:extLst>
      <p:ext uri="{BB962C8B-B14F-4D97-AF65-F5344CB8AC3E}">
        <p14:creationId xmlns:p14="http://schemas.microsoft.com/office/powerpoint/2010/main" val="1087263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Server</a:t>
            </a:r>
          </a:p>
        </p:txBody>
      </p:sp>
      <p:sp>
        <p:nvSpPr>
          <p:cNvPr id="9" name="Date Placeholder 8"/>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8" name="Slide Number Placeholder 7"/>
          <p:cNvSpPr>
            <a:spLocks noGrp="1"/>
          </p:cNvSpPr>
          <p:nvPr>
            <p:ph type="sldNum" sz="quarter" idx="12"/>
          </p:nvPr>
        </p:nvSpPr>
        <p:spPr/>
        <p:txBody>
          <a:bodyPr/>
          <a:lstStyle/>
          <a:p>
            <a:fld id="{9DC9C1B8-E0BD-4B9F-A6A4-44AD34B1169C}" type="slidenum">
              <a:rPr lang="en-US" smtClean="0"/>
              <a:t>37</a:t>
            </a:fld>
            <a:endParaRPr lang="en-US"/>
          </a:p>
        </p:txBody>
      </p:sp>
      <p:sp>
        <p:nvSpPr>
          <p:cNvPr id="5" name="TextBox 4"/>
          <p:cNvSpPr txBox="1"/>
          <p:nvPr/>
        </p:nvSpPr>
        <p:spPr>
          <a:xfrm>
            <a:off x="6811347" y="2402791"/>
            <a:ext cx="5001517" cy="830997"/>
          </a:xfrm>
          <a:prstGeom prst="rect">
            <a:avLst/>
          </a:prstGeom>
          <a:noFill/>
        </p:spPr>
        <p:txBody>
          <a:bodyPr wrap="square" rtlCol="0">
            <a:spAutoFit/>
          </a:bodyPr>
          <a:lstStyle/>
          <a:p>
            <a:r>
              <a:rPr lang="en-US" sz="2400" dirty="0"/>
              <a:t>Send </a:t>
            </a:r>
            <a:r>
              <a:rPr lang="en-US" sz="2400" dirty="0" err="1"/>
              <a:t>ack</a:t>
            </a:r>
            <a:r>
              <a:rPr lang="en-US" sz="2400" dirty="0"/>
              <a:t> to client after receiving the whole file</a:t>
            </a:r>
          </a:p>
        </p:txBody>
      </p:sp>
      <p:pic>
        <p:nvPicPr>
          <p:cNvPr id="3" name="Picture 2"/>
          <p:cNvPicPr>
            <a:picLocks noChangeAspect="1"/>
          </p:cNvPicPr>
          <p:nvPr/>
        </p:nvPicPr>
        <p:blipFill>
          <a:blip r:embed="rId2"/>
          <a:stretch>
            <a:fillRect/>
          </a:stretch>
        </p:blipFill>
        <p:spPr>
          <a:xfrm>
            <a:off x="495203" y="2014886"/>
            <a:ext cx="6181725" cy="1514475"/>
          </a:xfrm>
          <a:prstGeom prst="rect">
            <a:avLst/>
          </a:prstGeom>
        </p:spPr>
      </p:pic>
      <p:pic>
        <p:nvPicPr>
          <p:cNvPr id="6" name="Picture 5"/>
          <p:cNvPicPr>
            <a:picLocks noChangeAspect="1"/>
          </p:cNvPicPr>
          <p:nvPr/>
        </p:nvPicPr>
        <p:blipFill>
          <a:blip r:embed="rId3"/>
          <a:stretch>
            <a:fillRect/>
          </a:stretch>
        </p:blipFill>
        <p:spPr>
          <a:xfrm>
            <a:off x="495201" y="4379319"/>
            <a:ext cx="6953251" cy="819150"/>
          </a:xfrm>
          <a:prstGeom prst="rect">
            <a:avLst/>
          </a:prstGeom>
        </p:spPr>
      </p:pic>
      <p:sp>
        <p:nvSpPr>
          <p:cNvPr id="7" name="TextBox 6"/>
          <p:cNvSpPr txBox="1"/>
          <p:nvPr/>
        </p:nvSpPr>
        <p:spPr>
          <a:xfrm>
            <a:off x="7625734" y="4519281"/>
            <a:ext cx="3867020" cy="830997"/>
          </a:xfrm>
          <a:prstGeom prst="rect">
            <a:avLst/>
          </a:prstGeom>
          <a:noFill/>
        </p:spPr>
        <p:txBody>
          <a:bodyPr wrap="square" rtlCol="0">
            <a:spAutoFit/>
          </a:bodyPr>
          <a:lstStyle/>
          <a:p>
            <a:r>
              <a:rPr lang="en-US" sz="2400" dirty="0"/>
              <a:t>Save the file from buffer to a file</a:t>
            </a:r>
          </a:p>
        </p:txBody>
      </p:sp>
    </p:spTree>
    <p:extLst>
      <p:ext uri="{BB962C8B-B14F-4D97-AF65-F5344CB8AC3E}">
        <p14:creationId xmlns:p14="http://schemas.microsoft.com/office/powerpoint/2010/main" val="3834445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595D1-5F60-544C-997C-4CF284FAEB15}"/>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1EFD5A79-EC47-EE48-881F-78D26416AE2A}"/>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CF1A1537-0713-8447-B6F0-F20287921BCF}"/>
              </a:ext>
            </a:extLst>
          </p:cNvPr>
          <p:cNvSpPr>
            <a:spLocks noGrp="1"/>
          </p:cNvSpPr>
          <p:nvPr>
            <p:ph type="sldNum" sz="quarter" idx="12"/>
          </p:nvPr>
        </p:nvSpPr>
        <p:spPr/>
        <p:txBody>
          <a:bodyPr/>
          <a:lstStyle/>
          <a:p>
            <a:fld id="{9DC9C1B8-E0BD-4B9F-A6A4-44AD34B1169C}" type="slidenum">
              <a:rPr lang="en-US" smtClean="0"/>
              <a:t>38</a:t>
            </a:fld>
            <a:endParaRPr lang="en-US"/>
          </a:p>
        </p:txBody>
      </p:sp>
      <p:pic>
        <p:nvPicPr>
          <p:cNvPr id="5" name="Picture 4">
            <a:extLst>
              <a:ext uri="{FF2B5EF4-FFF2-40B4-BE49-F238E27FC236}">
                <a16:creationId xmlns:a16="http://schemas.microsoft.com/office/drawing/2014/main" id="{9B5697DA-E9F3-0443-B95F-EDECAD3BBCF8}"/>
              </a:ext>
            </a:extLst>
          </p:cNvPr>
          <p:cNvPicPr>
            <a:picLocks noChangeAspect="1"/>
          </p:cNvPicPr>
          <p:nvPr/>
        </p:nvPicPr>
        <p:blipFill>
          <a:blip r:embed="rId2"/>
          <a:stretch>
            <a:fillRect/>
          </a:stretch>
        </p:blipFill>
        <p:spPr>
          <a:xfrm>
            <a:off x="1321823" y="0"/>
            <a:ext cx="9548354" cy="6858000"/>
          </a:xfrm>
          <a:prstGeom prst="rect">
            <a:avLst/>
          </a:prstGeom>
        </p:spPr>
      </p:pic>
      <p:sp>
        <p:nvSpPr>
          <p:cNvPr id="6" name="Rectangle 5">
            <a:extLst>
              <a:ext uri="{FF2B5EF4-FFF2-40B4-BE49-F238E27FC236}">
                <a16:creationId xmlns:a16="http://schemas.microsoft.com/office/drawing/2014/main" id="{A57BCB5A-79AA-424D-8E7B-1CF091C8EF04}"/>
              </a:ext>
            </a:extLst>
          </p:cNvPr>
          <p:cNvSpPr/>
          <p:nvPr/>
        </p:nvSpPr>
        <p:spPr>
          <a:xfrm>
            <a:off x="1722120" y="1417320"/>
            <a:ext cx="4587240" cy="3566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680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headsock.h</a:t>
            </a:r>
            <a:r>
              <a:rPr lang="en-US" dirty="0"/>
              <a:t> (Ex 2)</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39</a:t>
            </a:fld>
            <a:endParaRPr lang="en-US"/>
          </a:p>
        </p:txBody>
      </p:sp>
      <p:pic>
        <p:nvPicPr>
          <p:cNvPr id="8" name="Picture 7"/>
          <p:cNvPicPr>
            <a:picLocks noChangeAspect="1"/>
          </p:cNvPicPr>
          <p:nvPr/>
        </p:nvPicPr>
        <p:blipFill>
          <a:blip r:embed="rId2"/>
          <a:stretch>
            <a:fillRect/>
          </a:stretch>
        </p:blipFill>
        <p:spPr>
          <a:xfrm>
            <a:off x="482321" y="1677439"/>
            <a:ext cx="6076950" cy="3619500"/>
          </a:xfrm>
          <a:prstGeom prst="rect">
            <a:avLst/>
          </a:prstGeom>
        </p:spPr>
      </p:pic>
      <p:pic>
        <p:nvPicPr>
          <p:cNvPr id="9" name="Picture 8"/>
          <p:cNvPicPr>
            <a:picLocks noChangeAspect="1"/>
          </p:cNvPicPr>
          <p:nvPr/>
        </p:nvPicPr>
        <p:blipFill>
          <a:blip r:embed="rId3"/>
          <a:stretch>
            <a:fillRect/>
          </a:stretch>
        </p:blipFill>
        <p:spPr>
          <a:xfrm>
            <a:off x="7307580" y="3988411"/>
            <a:ext cx="4247734" cy="2580235"/>
          </a:xfrm>
          <a:prstGeom prst="rect">
            <a:avLst/>
          </a:prstGeom>
        </p:spPr>
      </p:pic>
      <p:pic>
        <p:nvPicPr>
          <p:cNvPr id="10" name="Picture 9"/>
          <p:cNvPicPr>
            <a:picLocks noChangeAspect="1"/>
          </p:cNvPicPr>
          <p:nvPr/>
        </p:nvPicPr>
        <p:blipFill>
          <a:blip r:embed="rId4"/>
          <a:stretch>
            <a:fillRect/>
          </a:stretch>
        </p:blipFill>
        <p:spPr>
          <a:xfrm>
            <a:off x="7307580" y="1601239"/>
            <a:ext cx="3686175" cy="2295525"/>
          </a:xfrm>
          <a:prstGeom prst="rect">
            <a:avLst/>
          </a:prstGeom>
        </p:spPr>
      </p:pic>
    </p:spTree>
    <p:extLst>
      <p:ext uri="{BB962C8B-B14F-4D97-AF65-F5344CB8AC3E}">
        <p14:creationId xmlns:p14="http://schemas.microsoft.com/office/powerpoint/2010/main" val="1647532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838200" y="1409988"/>
            <a:ext cx="10515600" cy="4351338"/>
          </a:xfrm>
        </p:spPr>
        <p:txBody>
          <a:bodyPr>
            <a:normAutofit/>
          </a:bodyPr>
          <a:lstStyle/>
          <a:p>
            <a:pPr marL="0" indent="0">
              <a:buNone/>
            </a:pPr>
            <a:r>
              <a:rPr lang="en-US" dirty="0"/>
              <a:t> </a:t>
            </a:r>
          </a:p>
          <a:p>
            <a:r>
              <a:rPr lang="en-SG" dirty="0"/>
              <a:t>Develop a socket program in UNIX/Linux that uses (</a:t>
            </a:r>
            <a:r>
              <a:rPr lang="en-SG" dirty="0" err="1"/>
              <a:t>i</a:t>
            </a:r>
            <a:r>
              <a:rPr lang="en-SG" dirty="0"/>
              <a:t>) TCP as the transport protocol and (ii) UDP as the transport protocol for transferring a short message between a client and server. The client sends a string (input by the user) to the server and the server prints the string on the screen after receiving it. </a:t>
            </a:r>
          </a:p>
          <a:p>
            <a:pPr marL="0" indent="0">
              <a:buNone/>
            </a:pPr>
            <a:endParaRPr lang="en-US" dirty="0"/>
          </a:p>
          <a:p>
            <a:pPr marL="514350" indent="-514350">
              <a:buAutoNum type="arabicPeriod"/>
            </a:pPr>
            <a:endParaRPr lang="en-US" dirty="0"/>
          </a:p>
          <a:p>
            <a:pPr marL="0" indent="0">
              <a:buNone/>
            </a:pPr>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4</a:t>
            </a:fld>
            <a:endParaRPr lang="en-US"/>
          </a:p>
        </p:txBody>
      </p:sp>
    </p:spTree>
    <p:extLst>
      <p:ext uri="{BB962C8B-B14F-4D97-AF65-F5344CB8AC3E}">
        <p14:creationId xmlns:p14="http://schemas.microsoft.com/office/powerpoint/2010/main" val="127650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normAutofit/>
          </a:bodyPr>
          <a:lstStyle/>
          <a:p>
            <a:r>
              <a:rPr lang="en-SG" dirty="0"/>
              <a:t>Develop a TCP-based client-server socket program for transferring a large message. Here, the message transmitted from the client to server is read from a large file. The message is split into short data-units which are sent one by one without waiting for any acknowledgement between transmissions of two successive data-units. Verify if the file has been sent completely and correctly by comparing the received file with the original file. Measure the message transfer time and throughput for various sizes of data-units. </a:t>
            </a:r>
          </a:p>
          <a:p>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40</a:t>
            </a:fld>
            <a:endParaRPr lang="en-US"/>
          </a:p>
        </p:txBody>
      </p:sp>
    </p:spTree>
    <p:extLst>
      <p:ext uri="{BB962C8B-B14F-4D97-AF65-F5344CB8AC3E}">
        <p14:creationId xmlns:p14="http://schemas.microsoft.com/office/powerpoint/2010/main" val="3505537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Client sending file in data units </a:t>
            </a:r>
          </a:p>
        </p:txBody>
      </p:sp>
      <p:sp>
        <p:nvSpPr>
          <p:cNvPr id="8" name="Date Placeholder 7"/>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41</a:t>
            </a:fld>
            <a:endParaRPr lang="en-US"/>
          </a:p>
        </p:txBody>
      </p:sp>
      <p:pic>
        <p:nvPicPr>
          <p:cNvPr id="4" name="Picture 3"/>
          <p:cNvPicPr>
            <a:picLocks noChangeAspect="1"/>
          </p:cNvPicPr>
          <p:nvPr/>
        </p:nvPicPr>
        <p:blipFill>
          <a:blip r:embed="rId2"/>
          <a:stretch>
            <a:fillRect/>
          </a:stretch>
        </p:blipFill>
        <p:spPr>
          <a:xfrm>
            <a:off x="838201" y="1712265"/>
            <a:ext cx="7573255" cy="4795838"/>
          </a:xfrm>
          <a:prstGeom prst="rect">
            <a:avLst/>
          </a:prstGeom>
        </p:spPr>
      </p:pic>
      <p:sp>
        <p:nvSpPr>
          <p:cNvPr id="5" name="TextBox 4"/>
          <p:cNvSpPr txBox="1"/>
          <p:nvPr/>
        </p:nvSpPr>
        <p:spPr>
          <a:xfrm>
            <a:off x="8411454" y="2509937"/>
            <a:ext cx="3261143" cy="830997"/>
          </a:xfrm>
          <a:prstGeom prst="rect">
            <a:avLst/>
          </a:prstGeom>
          <a:noFill/>
        </p:spPr>
        <p:txBody>
          <a:bodyPr wrap="square" rtlCol="0">
            <a:spAutoFit/>
          </a:bodyPr>
          <a:lstStyle/>
          <a:p>
            <a:r>
              <a:rPr lang="en-US" sz="2400" dirty="0"/>
              <a:t>Sending file in data units of size DATALEN </a:t>
            </a:r>
          </a:p>
        </p:txBody>
      </p:sp>
      <p:sp>
        <p:nvSpPr>
          <p:cNvPr id="6" name="Oval 5"/>
          <p:cNvSpPr/>
          <p:nvPr/>
        </p:nvSpPr>
        <p:spPr>
          <a:xfrm>
            <a:off x="4512115" y="3340934"/>
            <a:ext cx="1371600" cy="43853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209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waits for </a:t>
            </a:r>
            <a:r>
              <a:rPr lang="en-US" dirty="0" err="1"/>
              <a:t>Ack</a:t>
            </a:r>
            <a:endParaRPr lang="en-US" dirty="0"/>
          </a:p>
        </p:txBody>
      </p:sp>
      <p:sp>
        <p:nvSpPr>
          <p:cNvPr id="8" name="Date Placeholder 7"/>
          <p:cNvSpPr>
            <a:spLocks noGrp="1"/>
          </p:cNvSpPr>
          <p:nvPr>
            <p:ph type="dt" sz="half" idx="10"/>
          </p:nvPr>
        </p:nvSpPr>
        <p:spPr/>
        <p:txBody>
          <a:bodyPr/>
          <a:lstStyle/>
          <a:p>
            <a:r>
              <a:rPr lang="en-US"/>
              <a:t>EE4204 (Part 1) Lab</a:t>
            </a:r>
          </a:p>
        </p:txBody>
      </p:sp>
      <p:sp>
        <p:nvSpPr>
          <p:cNvPr id="6" name="Footer Placeholder 5"/>
          <p:cNvSpPr>
            <a:spLocks noGrp="1"/>
          </p:cNvSpPr>
          <p:nvPr>
            <p:ph type="ftr" sz="quarter" idx="11"/>
          </p:nvPr>
        </p:nvSpPr>
        <p:spPr/>
        <p:txBody>
          <a:bodyPr/>
          <a:lstStyle/>
          <a:p>
            <a:r>
              <a:rPr lang="en-US"/>
              <a:t>G. Mohan/NUS</a:t>
            </a:r>
          </a:p>
        </p:txBody>
      </p:sp>
      <p:sp>
        <p:nvSpPr>
          <p:cNvPr id="7" name="Slide Number Placeholder 6"/>
          <p:cNvSpPr>
            <a:spLocks noGrp="1"/>
          </p:cNvSpPr>
          <p:nvPr>
            <p:ph type="sldNum" sz="quarter" idx="12"/>
          </p:nvPr>
        </p:nvSpPr>
        <p:spPr/>
        <p:txBody>
          <a:bodyPr/>
          <a:lstStyle/>
          <a:p>
            <a:fld id="{9DC9C1B8-E0BD-4B9F-A6A4-44AD34B1169C}" type="slidenum">
              <a:rPr lang="en-US" smtClean="0"/>
              <a:t>42</a:t>
            </a:fld>
            <a:endParaRPr lang="en-US"/>
          </a:p>
        </p:txBody>
      </p:sp>
      <p:pic>
        <p:nvPicPr>
          <p:cNvPr id="9" name="Picture 8"/>
          <p:cNvPicPr>
            <a:picLocks noChangeAspect="1"/>
          </p:cNvPicPr>
          <p:nvPr/>
        </p:nvPicPr>
        <p:blipFill>
          <a:blip r:embed="rId2"/>
          <a:stretch>
            <a:fillRect/>
          </a:stretch>
        </p:blipFill>
        <p:spPr>
          <a:xfrm>
            <a:off x="609600" y="1873611"/>
            <a:ext cx="5505450" cy="466725"/>
          </a:xfrm>
          <a:prstGeom prst="rect">
            <a:avLst/>
          </a:prstGeom>
        </p:spPr>
      </p:pic>
      <p:sp>
        <p:nvSpPr>
          <p:cNvPr id="5" name="Oval 4"/>
          <p:cNvSpPr/>
          <p:nvPr/>
        </p:nvSpPr>
        <p:spPr>
          <a:xfrm>
            <a:off x="3454400" y="1705085"/>
            <a:ext cx="2904235" cy="73457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09600" y="2805771"/>
            <a:ext cx="10001250" cy="3143250"/>
          </a:xfrm>
          <a:prstGeom prst="rect">
            <a:avLst/>
          </a:prstGeom>
        </p:spPr>
      </p:pic>
    </p:spTree>
    <p:extLst>
      <p:ext uri="{BB962C8B-B14F-4D97-AF65-F5344CB8AC3E}">
        <p14:creationId xmlns:p14="http://schemas.microsoft.com/office/powerpoint/2010/main" val="42026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178390-3F14-4A41-BC52-53B9ECE4978C}"/>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3946EA79-88CF-A643-8FF9-F91B4D46D15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D1D39807-8478-6442-BFE2-6D0D5F6A1DCF}"/>
              </a:ext>
            </a:extLst>
          </p:cNvPr>
          <p:cNvSpPr>
            <a:spLocks noGrp="1"/>
          </p:cNvSpPr>
          <p:nvPr>
            <p:ph type="sldNum" sz="quarter" idx="12"/>
          </p:nvPr>
        </p:nvSpPr>
        <p:spPr/>
        <p:txBody>
          <a:bodyPr/>
          <a:lstStyle/>
          <a:p>
            <a:fld id="{9DC9C1B8-E0BD-4B9F-A6A4-44AD34B1169C}" type="slidenum">
              <a:rPr lang="en-US" smtClean="0"/>
              <a:t>43</a:t>
            </a:fld>
            <a:endParaRPr lang="en-US"/>
          </a:p>
        </p:txBody>
      </p:sp>
      <p:pic>
        <p:nvPicPr>
          <p:cNvPr id="5" name="Picture 4">
            <a:extLst>
              <a:ext uri="{FF2B5EF4-FFF2-40B4-BE49-F238E27FC236}">
                <a16:creationId xmlns:a16="http://schemas.microsoft.com/office/drawing/2014/main" id="{EDF63E91-455F-D54A-A731-39571D9D3C87}"/>
              </a:ext>
            </a:extLst>
          </p:cNvPr>
          <p:cNvPicPr>
            <a:picLocks noChangeAspect="1"/>
          </p:cNvPicPr>
          <p:nvPr/>
        </p:nvPicPr>
        <p:blipFill>
          <a:blip r:embed="rId3"/>
          <a:stretch>
            <a:fillRect/>
          </a:stretch>
        </p:blipFill>
        <p:spPr>
          <a:xfrm>
            <a:off x="2695775" y="0"/>
            <a:ext cx="6800450" cy="6858000"/>
          </a:xfrm>
          <a:prstGeom prst="rect">
            <a:avLst/>
          </a:prstGeom>
        </p:spPr>
      </p:pic>
      <p:sp>
        <p:nvSpPr>
          <p:cNvPr id="6" name="Rectangle 5">
            <a:extLst>
              <a:ext uri="{FF2B5EF4-FFF2-40B4-BE49-F238E27FC236}">
                <a16:creationId xmlns:a16="http://schemas.microsoft.com/office/drawing/2014/main" id="{C3354722-B7CC-D740-BBF9-0EA4D7C3A73C}"/>
              </a:ext>
            </a:extLst>
          </p:cNvPr>
          <p:cNvSpPr/>
          <p:nvPr/>
        </p:nvSpPr>
        <p:spPr>
          <a:xfrm>
            <a:off x="3063240" y="3413760"/>
            <a:ext cx="298704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99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3: Server receiving file in data units</a:t>
            </a:r>
          </a:p>
        </p:txBody>
      </p:sp>
      <p:sp>
        <p:nvSpPr>
          <p:cNvPr id="7" name="Date Placeholder 6"/>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44</a:t>
            </a:fld>
            <a:endParaRPr lang="en-US"/>
          </a:p>
        </p:txBody>
      </p:sp>
      <p:sp>
        <p:nvSpPr>
          <p:cNvPr id="5" name="TextBox 4"/>
          <p:cNvSpPr txBox="1"/>
          <p:nvPr/>
        </p:nvSpPr>
        <p:spPr>
          <a:xfrm>
            <a:off x="8948057" y="3076733"/>
            <a:ext cx="2930179" cy="1200329"/>
          </a:xfrm>
          <a:prstGeom prst="rect">
            <a:avLst/>
          </a:prstGeom>
          <a:noFill/>
        </p:spPr>
        <p:txBody>
          <a:bodyPr wrap="square" rtlCol="0">
            <a:spAutoFit/>
          </a:bodyPr>
          <a:lstStyle/>
          <a:p>
            <a:r>
              <a:rPr lang="en-US" sz="2400" dirty="0"/>
              <a:t>Receiving file in data units of size DATALEN </a:t>
            </a:r>
          </a:p>
        </p:txBody>
      </p:sp>
      <p:pic>
        <p:nvPicPr>
          <p:cNvPr id="3" name="Picture 2"/>
          <p:cNvPicPr>
            <a:picLocks noChangeAspect="1"/>
          </p:cNvPicPr>
          <p:nvPr/>
        </p:nvPicPr>
        <p:blipFill>
          <a:blip r:embed="rId2"/>
          <a:stretch>
            <a:fillRect/>
          </a:stretch>
        </p:blipFill>
        <p:spPr>
          <a:xfrm>
            <a:off x="193028" y="1690688"/>
            <a:ext cx="8626329" cy="4711084"/>
          </a:xfrm>
          <a:prstGeom prst="rect">
            <a:avLst/>
          </a:prstGeom>
        </p:spPr>
      </p:pic>
    </p:spTree>
    <p:extLst>
      <p:ext uri="{BB962C8B-B14F-4D97-AF65-F5344CB8AC3E}">
        <p14:creationId xmlns:p14="http://schemas.microsoft.com/office/powerpoint/2010/main" val="4261686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43" y="242060"/>
            <a:ext cx="10515600" cy="1325563"/>
          </a:xfrm>
        </p:spPr>
        <p:txBody>
          <a:bodyPr/>
          <a:lstStyle/>
          <a:p>
            <a:r>
              <a:rPr lang="en-US" dirty="0"/>
              <a:t>Server sending </a:t>
            </a:r>
            <a:r>
              <a:rPr lang="en-US" dirty="0" err="1"/>
              <a:t>Ack</a:t>
            </a:r>
            <a:r>
              <a:rPr lang="en-US" dirty="0"/>
              <a:t> and saving the file</a:t>
            </a:r>
          </a:p>
        </p:txBody>
      </p:sp>
      <p:sp>
        <p:nvSpPr>
          <p:cNvPr id="11" name="Date Placeholder 10"/>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45</a:t>
            </a:fld>
            <a:endParaRPr lang="en-US"/>
          </a:p>
        </p:txBody>
      </p:sp>
      <p:sp>
        <p:nvSpPr>
          <p:cNvPr id="5" name="TextBox 4"/>
          <p:cNvSpPr txBox="1"/>
          <p:nvPr/>
        </p:nvSpPr>
        <p:spPr>
          <a:xfrm>
            <a:off x="9123489" y="2379237"/>
            <a:ext cx="3301596" cy="461665"/>
          </a:xfrm>
          <a:prstGeom prst="rect">
            <a:avLst/>
          </a:prstGeom>
          <a:noFill/>
        </p:spPr>
        <p:txBody>
          <a:bodyPr wrap="square" rtlCol="0">
            <a:spAutoFit/>
          </a:bodyPr>
          <a:lstStyle/>
          <a:p>
            <a:r>
              <a:rPr lang="en-US" sz="2400" dirty="0"/>
              <a:t>Send </a:t>
            </a:r>
            <a:r>
              <a:rPr lang="en-US" sz="2400" dirty="0" err="1"/>
              <a:t>ack</a:t>
            </a:r>
            <a:r>
              <a:rPr lang="en-US" sz="2400" dirty="0"/>
              <a:t> to client</a:t>
            </a:r>
          </a:p>
        </p:txBody>
      </p:sp>
      <p:sp>
        <p:nvSpPr>
          <p:cNvPr id="7" name="TextBox 6"/>
          <p:cNvSpPr txBox="1"/>
          <p:nvPr/>
        </p:nvSpPr>
        <p:spPr>
          <a:xfrm>
            <a:off x="7859000" y="3574932"/>
            <a:ext cx="3571001" cy="830997"/>
          </a:xfrm>
          <a:prstGeom prst="rect">
            <a:avLst/>
          </a:prstGeom>
          <a:noFill/>
        </p:spPr>
        <p:txBody>
          <a:bodyPr wrap="square" rtlCol="0">
            <a:spAutoFit/>
          </a:bodyPr>
          <a:lstStyle/>
          <a:p>
            <a:r>
              <a:rPr lang="en-US" sz="2400" dirty="0"/>
              <a:t>Save the file from buffer to a file</a:t>
            </a:r>
          </a:p>
        </p:txBody>
      </p:sp>
      <p:pic>
        <p:nvPicPr>
          <p:cNvPr id="4" name="Picture 3"/>
          <p:cNvPicPr>
            <a:picLocks noChangeAspect="1"/>
          </p:cNvPicPr>
          <p:nvPr/>
        </p:nvPicPr>
        <p:blipFill>
          <a:blip r:embed="rId2"/>
          <a:stretch>
            <a:fillRect/>
          </a:stretch>
        </p:blipFill>
        <p:spPr>
          <a:xfrm>
            <a:off x="486890" y="1688589"/>
            <a:ext cx="4587135" cy="382261"/>
          </a:xfrm>
          <a:prstGeom prst="rect">
            <a:avLst/>
          </a:prstGeom>
        </p:spPr>
      </p:pic>
      <p:pic>
        <p:nvPicPr>
          <p:cNvPr id="8" name="Picture 7"/>
          <p:cNvPicPr>
            <a:picLocks noChangeAspect="1"/>
          </p:cNvPicPr>
          <p:nvPr/>
        </p:nvPicPr>
        <p:blipFill>
          <a:blip r:embed="rId3"/>
          <a:stretch>
            <a:fillRect/>
          </a:stretch>
        </p:blipFill>
        <p:spPr>
          <a:xfrm>
            <a:off x="486890" y="2070850"/>
            <a:ext cx="8543383" cy="1231035"/>
          </a:xfrm>
          <a:prstGeom prst="rect">
            <a:avLst/>
          </a:prstGeom>
        </p:spPr>
      </p:pic>
      <p:pic>
        <p:nvPicPr>
          <p:cNvPr id="9" name="Picture 8"/>
          <p:cNvPicPr>
            <a:picLocks noChangeAspect="1"/>
          </p:cNvPicPr>
          <p:nvPr/>
        </p:nvPicPr>
        <p:blipFill>
          <a:blip r:embed="rId4"/>
          <a:stretch>
            <a:fillRect/>
          </a:stretch>
        </p:blipFill>
        <p:spPr>
          <a:xfrm>
            <a:off x="486888" y="3682044"/>
            <a:ext cx="7007605" cy="775071"/>
          </a:xfrm>
          <a:prstGeom prst="rect">
            <a:avLst/>
          </a:prstGeom>
        </p:spPr>
      </p:pic>
    </p:spTree>
    <p:extLst>
      <p:ext uri="{BB962C8B-B14F-4D97-AF65-F5344CB8AC3E}">
        <p14:creationId xmlns:p14="http://schemas.microsoft.com/office/powerpoint/2010/main" val="804197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445B7-6D9E-2148-956A-06A67FD8E1D1}"/>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D8C1DB21-CFD9-744A-9954-5BE8952A858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33B30E63-D564-9E4E-B47F-257ABAAB787A}"/>
              </a:ext>
            </a:extLst>
          </p:cNvPr>
          <p:cNvSpPr>
            <a:spLocks noGrp="1"/>
          </p:cNvSpPr>
          <p:nvPr>
            <p:ph type="sldNum" sz="quarter" idx="12"/>
          </p:nvPr>
        </p:nvSpPr>
        <p:spPr/>
        <p:txBody>
          <a:bodyPr/>
          <a:lstStyle/>
          <a:p>
            <a:fld id="{9DC9C1B8-E0BD-4B9F-A6A4-44AD34B1169C}" type="slidenum">
              <a:rPr lang="en-US" smtClean="0"/>
              <a:t>46</a:t>
            </a:fld>
            <a:endParaRPr lang="en-US"/>
          </a:p>
        </p:txBody>
      </p:sp>
      <p:pic>
        <p:nvPicPr>
          <p:cNvPr id="5" name="Picture 4">
            <a:extLst>
              <a:ext uri="{FF2B5EF4-FFF2-40B4-BE49-F238E27FC236}">
                <a16:creationId xmlns:a16="http://schemas.microsoft.com/office/drawing/2014/main" id="{01322047-1589-AD45-BF1E-93CE1E0E54C4}"/>
              </a:ext>
            </a:extLst>
          </p:cNvPr>
          <p:cNvPicPr>
            <a:picLocks noChangeAspect="1"/>
          </p:cNvPicPr>
          <p:nvPr/>
        </p:nvPicPr>
        <p:blipFill>
          <a:blip r:embed="rId2"/>
          <a:stretch>
            <a:fillRect/>
          </a:stretch>
        </p:blipFill>
        <p:spPr>
          <a:xfrm>
            <a:off x="1709243" y="0"/>
            <a:ext cx="9474554" cy="6858000"/>
          </a:xfrm>
          <a:prstGeom prst="rect">
            <a:avLst/>
          </a:prstGeom>
        </p:spPr>
      </p:pic>
      <p:sp>
        <p:nvSpPr>
          <p:cNvPr id="6" name="Rectangle 5">
            <a:extLst>
              <a:ext uri="{FF2B5EF4-FFF2-40B4-BE49-F238E27FC236}">
                <a16:creationId xmlns:a16="http://schemas.microsoft.com/office/drawing/2014/main" id="{D15EDD7E-6E7C-A54B-BBF1-A4A1A77D3A66}"/>
              </a:ext>
            </a:extLst>
          </p:cNvPr>
          <p:cNvSpPr/>
          <p:nvPr/>
        </p:nvSpPr>
        <p:spPr>
          <a:xfrm>
            <a:off x="2209800" y="1813560"/>
            <a:ext cx="4373880" cy="3002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145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headsock.h</a:t>
            </a:r>
            <a:r>
              <a:rPr lang="en-US" dirty="0"/>
              <a:t> (Ex 3)</a:t>
            </a:r>
          </a:p>
        </p:txBody>
      </p:sp>
      <p:sp>
        <p:nvSpPr>
          <p:cNvPr id="7" name="Date Placeholder 6"/>
          <p:cNvSpPr>
            <a:spLocks noGrp="1"/>
          </p:cNvSpPr>
          <p:nvPr>
            <p:ph type="dt" sz="half" idx="10"/>
          </p:nvPr>
        </p:nvSpPr>
        <p:spPr/>
        <p:txBody>
          <a:bodyPr/>
          <a:lstStyle/>
          <a:p>
            <a:r>
              <a:rPr lang="en-US"/>
              <a:t>EE4204 (Part 1) Lab</a:t>
            </a:r>
          </a:p>
        </p:txBody>
      </p:sp>
      <p:sp>
        <p:nvSpPr>
          <p:cNvPr id="3" name="Footer Placeholder 2"/>
          <p:cNvSpPr>
            <a:spLocks noGrp="1"/>
          </p:cNvSpPr>
          <p:nvPr>
            <p:ph type="ftr" sz="quarter" idx="11"/>
          </p:nvPr>
        </p:nvSpPr>
        <p:spPr/>
        <p:txBody>
          <a:bodyPr/>
          <a:lstStyle/>
          <a:p>
            <a:r>
              <a:rPr lang="en-US"/>
              <a:t>G. Mohan/NUS</a:t>
            </a:r>
          </a:p>
        </p:txBody>
      </p:sp>
      <p:sp>
        <p:nvSpPr>
          <p:cNvPr id="6" name="Slide Number Placeholder 5"/>
          <p:cNvSpPr>
            <a:spLocks noGrp="1"/>
          </p:cNvSpPr>
          <p:nvPr>
            <p:ph type="sldNum" sz="quarter" idx="12"/>
          </p:nvPr>
        </p:nvSpPr>
        <p:spPr/>
        <p:txBody>
          <a:bodyPr/>
          <a:lstStyle/>
          <a:p>
            <a:fld id="{9DC9C1B8-E0BD-4B9F-A6A4-44AD34B1169C}" type="slidenum">
              <a:rPr lang="en-US" smtClean="0"/>
              <a:t>47</a:t>
            </a:fld>
            <a:endParaRPr lang="en-US"/>
          </a:p>
        </p:txBody>
      </p:sp>
      <p:pic>
        <p:nvPicPr>
          <p:cNvPr id="5" name="Picture 4"/>
          <p:cNvPicPr>
            <a:picLocks noChangeAspect="1"/>
          </p:cNvPicPr>
          <p:nvPr/>
        </p:nvPicPr>
        <p:blipFill>
          <a:blip r:embed="rId2"/>
          <a:stretch>
            <a:fillRect/>
          </a:stretch>
        </p:blipFill>
        <p:spPr>
          <a:xfrm>
            <a:off x="7192608" y="1601342"/>
            <a:ext cx="3638551" cy="2095500"/>
          </a:xfrm>
          <a:prstGeom prst="rect">
            <a:avLst/>
          </a:prstGeom>
        </p:spPr>
      </p:pic>
      <p:pic>
        <p:nvPicPr>
          <p:cNvPr id="4" name="Picture 3"/>
          <p:cNvPicPr>
            <a:picLocks noChangeAspect="1"/>
          </p:cNvPicPr>
          <p:nvPr/>
        </p:nvPicPr>
        <p:blipFill>
          <a:blip r:embed="rId3"/>
          <a:stretch>
            <a:fillRect/>
          </a:stretch>
        </p:blipFill>
        <p:spPr>
          <a:xfrm>
            <a:off x="609600" y="1774768"/>
            <a:ext cx="5657850" cy="2743200"/>
          </a:xfrm>
          <a:prstGeom prst="rect">
            <a:avLst/>
          </a:prstGeom>
        </p:spPr>
      </p:pic>
      <p:pic>
        <p:nvPicPr>
          <p:cNvPr id="10" name="Picture 9"/>
          <p:cNvPicPr>
            <a:picLocks noChangeAspect="1"/>
          </p:cNvPicPr>
          <p:nvPr/>
        </p:nvPicPr>
        <p:blipFill>
          <a:blip r:embed="rId4"/>
          <a:stretch>
            <a:fillRect/>
          </a:stretch>
        </p:blipFill>
        <p:spPr>
          <a:xfrm>
            <a:off x="7192608" y="3724845"/>
            <a:ext cx="4705350" cy="2724150"/>
          </a:xfrm>
          <a:prstGeom prst="rect">
            <a:avLst/>
          </a:prstGeom>
        </p:spPr>
      </p:pic>
    </p:spTree>
    <p:extLst>
      <p:ext uri="{BB962C8B-B14F-4D97-AF65-F5344CB8AC3E}">
        <p14:creationId xmlns:p14="http://schemas.microsoft.com/office/powerpoint/2010/main" val="2523331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9C84-5057-5146-B182-C30EBB7EA4B8}"/>
              </a:ext>
            </a:extLst>
          </p:cNvPr>
          <p:cNvSpPr>
            <a:spLocks noGrp="1"/>
          </p:cNvSpPr>
          <p:nvPr>
            <p:ph type="title"/>
          </p:nvPr>
        </p:nvSpPr>
        <p:spPr/>
        <p:txBody>
          <a:bodyPr/>
          <a:lstStyle/>
          <a:p>
            <a:r>
              <a:rPr lang="en-US" dirty="0"/>
              <a:t>Lets try examples</a:t>
            </a:r>
          </a:p>
        </p:txBody>
      </p:sp>
      <p:sp>
        <p:nvSpPr>
          <p:cNvPr id="3" name="Text Placeholder 2">
            <a:extLst>
              <a:ext uri="{FF2B5EF4-FFF2-40B4-BE49-F238E27FC236}">
                <a16:creationId xmlns:a16="http://schemas.microsoft.com/office/drawing/2014/main" id="{29ACF974-315D-0C4C-AB0E-34182BA840B5}"/>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3B2A8B5C-FCE6-F743-ADE9-C2335F0A5AB6}"/>
              </a:ext>
            </a:extLst>
          </p:cNvPr>
          <p:cNvSpPr>
            <a:spLocks noGrp="1"/>
          </p:cNvSpPr>
          <p:nvPr>
            <p:ph sz="half" idx="2"/>
          </p:nvPr>
        </p:nvSpPr>
        <p:spPr/>
        <p:txBody>
          <a:bodyPr/>
          <a:lstStyle/>
          <a:p>
            <a:r>
              <a:rPr lang="en-US" dirty="0"/>
              <a:t>Run the code</a:t>
            </a:r>
          </a:p>
          <a:p>
            <a:pPr lvl="1"/>
            <a:r>
              <a:rPr lang="en-US" dirty="0" err="1"/>
              <a:t>gcc</a:t>
            </a:r>
            <a:r>
              <a:rPr lang="en-US" dirty="0"/>
              <a:t> tcp_ser1.c –o </a:t>
            </a:r>
            <a:r>
              <a:rPr lang="en-US" dirty="0" err="1"/>
              <a:t>ser</a:t>
            </a:r>
            <a:endParaRPr lang="en-US" dirty="0"/>
          </a:p>
          <a:p>
            <a:endParaRPr lang="en-US" dirty="0"/>
          </a:p>
          <a:p>
            <a:r>
              <a:rPr lang="en-US" dirty="0"/>
              <a:t>Start Server</a:t>
            </a:r>
          </a:p>
          <a:p>
            <a:pPr lvl="1"/>
            <a:r>
              <a:rPr lang="en-US" dirty="0"/>
              <a:t>./</a:t>
            </a:r>
            <a:r>
              <a:rPr lang="en-US" dirty="0" err="1"/>
              <a:t>ser</a:t>
            </a:r>
            <a:endParaRPr lang="en-US" dirty="0"/>
          </a:p>
        </p:txBody>
      </p:sp>
      <p:sp>
        <p:nvSpPr>
          <p:cNvPr id="5" name="Text Placeholder 4">
            <a:extLst>
              <a:ext uri="{FF2B5EF4-FFF2-40B4-BE49-F238E27FC236}">
                <a16:creationId xmlns:a16="http://schemas.microsoft.com/office/drawing/2014/main" id="{C8E2A0D9-7B85-324E-93F1-215866B50FFA}"/>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E71B8DEC-583B-804A-867D-63FD1FE289EC}"/>
              </a:ext>
            </a:extLst>
          </p:cNvPr>
          <p:cNvSpPr>
            <a:spLocks noGrp="1"/>
          </p:cNvSpPr>
          <p:nvPr>
            <p:ph sz="quarter" idx="4"/>
          </p:nvPr>
        </p:nvSpPr>
        <p:spPr/>
        <p:txBody>
          <a:bodyPr/>
          <a:lstStyle/>
          <a:p>
            <a:r>
              <a:rPr lang="en-US" dirty="0"/>
              <a:t>Run the code</a:t>
            </a:r>
          </a:p>
          <a:p>
            <a:pPr lvl="1"/>
            <a:r>
              <a:rPr lang="en-US" dirty="0" err="1"/>
              <a:t>gcc</a:t>
            </a:r>
            <a:r>
              <a:rPr lang="en-US" dirty="0"/>
              <a:t> tcp_client1.c –o client</a:t>
            </a:r>
          </a:p>
          <a:p>
            <a:endParaRPr lang="en-US" dirty="0"/>
          </a:p>
          <a:p>
            <a:r>
              <a:rPr lang="en-US" dirty="0"/>
              <a:t>Start Server</a:t>
            </a:r>
          </a:p>
          <a:p>
            <a:pPr lvl="1"/>
            <a:r>
              <a:rPr lang="en-US" dirty="0"/>
              <a:t>./client 127.0.0.1</a:t>
            </a:r>
          </a:p>
          <a:p>
            <a:endParaRPr lang="en-US" dirty="0"/>
          </a:p>
        </p:txBody>
      </p:sp>
      <p:sp>
        <p:nvSpPr>
          <p:cNvPr id="7" name="Date Placeholder 6">
            <a:extLst>
              <a:ext uri="{FF2B5EF4-FFF2-40B4-BE49-F238E27FC236}">
                <a16:creationId xmlns:a16="http://schemas.microsoft.com/office/drawing/2014/main" id="{B052779B-6FF8-F74B-9647-04980457939F}"/>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0BE9C6E1-9D91-C64F-88B4-D4B4512B56FB}"/>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E836F674-7268-6C4C-A158-076BC9154370}"/>
              </a:ext>
            </a:extLst>
          </p:cNvPr>
          <p:cNvSpPr>
            <a:spLocks noGrp="1"/>
          </p:cNvSpPr>
          <p:nvPr>
            <p:ph type="sldNum" sz="quarter" idx="12"/>
          </p:nvPr>
        </p:nvSpPr>
        <p:spPr/>
        <p:txBody>
          <a:bodyPr/>
          <a:lstStyle/>
          <a:p>
            <a:fld id="{9DC9C1B8-E0BD-4B9F-A6A4-44AD34B1169C}" type="slidenum">
              <a:rPr lang="en-US" smtClean="0"/>
              <a:t>48</a:t>
            </a:fld>
            <a:endParaRPr lang="en-US"/>
          </a:p>
        </p:txBody>
      </p:sp>
      <p:sp>
        <p:nvSpPr>
          <p:cNvPr id="10" name="TextBox 9">
            <a:extLst>
              <a:ext uri="{FF2B5EF4-FFF2-40B4-BE49-F238E27FC236}">
                <a16:creationId xmlns:a16="http://schemas.microsoft.com/office/drawing/2014/main" id="{90A343EF-8552-9C45-90BC-0945436F2C1C}"/>
              </a:ext>
            </a:extLst>
          </p:cNvPr>
          <p:cNvSpPr txBox="1"/>
          <p:nvPr/>
        </p:nvSpPr>
        <p:spPr>
          <a:xfrm>
            <a:off x="325968" y="5004453"/>
            <a:ext cx="5867400" cy="923330"/>
          </a:xfrm>
          <a:prstGeom prst="rect">
            <a:avLst/>
          </a:prstGeom>
          <a:noFill/>
        </p:spPr>
        <p:txBody>
          <a:bodyPr wrap="square" rtlCol="0">
            <a:spAutoFit/>
          </a:bodyPr>
          <a:lstStyle/>
          <a:p>
            <a:r>
              <a:rPr lang="en-US" dirty="0">
                <a:solidFill>
                  <a:srgbClr val="FF0000"/>
                </a:solidFill>
              </a:rPr>
              <a:t>Note: </a:t>
            </a:r>
          </a:p>
          <a:p>
            <a:pPr marL="285750" indent="-285750">
              <a:buFontTx/>
              <a:buChar char="-"/>
            </a:pPr>
            <a:r>
              <a:rPr lang="en-US" dirty="0">
                <a:solidFill>
                  <a:srgbClr val="FF0000"/>
                </a:solidFill>
              </a:rPr>
              <a:t>127.0.0.1 is a loopback IP.</a:t>
            </a:r>
          </a:p>
          <a:p>
            <a:pPr marL="285750" indent="-285750">
              <a:buFontTx/>
              <a:buChar char="-"/>
            </a:pPr>
            <a:r>
              <a:rPr lang="en-US" dirty="0">
                <a:solidFill>
                  <a:srgbClr val="FF0000"/>
                </a:solidFill>
              </a:rPr>
              <a:t>To find IP address of any device, use command ‘</a:t>
            </a:r>
            <a:r>
              <a:rPr lang="en-US" i="1" dirty="0" err="1">
                <a:solidFill>
                  <a:srgbClr val="FF0000"/>
                </a:solidFill>
              </a:rPr>
              <a:t>ifconfig</a:t>
            </a:r>
            <a:r>
              <a:rPr lang="en-US" i="1" dirty="0">
                <a:solidFill>
                  <a:srgbClr val="FF0000"/>
                </a:solidFill>
              </a:rPr>
              <a:t>’ </a:t>
            </a:r>
          </a:p>
        </p:txBody>
      </p:sp>
    </p:spTree>
    <p:extLst>
      <p:ext uri="{BB962C8B-B14F-4D97-AF65-F5344CB8AC3E}">
        <p14:creationId xmlns:p14="http://schemas.microsoft.com/office/powerpoint/2010/main" val="3258423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838200" y="1409988"/>
            <a:ext cx="10515600" cy="4351338"/>
          </a:xfrm>
        </p:spPr>
        <p:txBody>
          <a:bodyPr>
            <a:normAutofit/>
          </a:bodyPr>
          <a:lstStyle/>
          <a:p>
            <a:pPr marL="0" indent="0">
              <a:buNone/>
            </a:pPr>
            <a:r>
              <a:rPr lang="en-US" dirty="0"/>
              <a:t> </a:t>
            </a:r>
          </a:p>
          <a:p>
            <a:r>
              <a:rPr lang="en-SG" dirty="0"/>
              <a:t>Develop a socket program in UNIX/Linux that uses (</a:t>
            </a:r>
            <a:r>
              <a:rPr lang="en-SG" dirty="0" err="1"/>
              <a:t>i</a:t>
            </a:r>
            <a:r>
              <a:rPr lang="en-SG" dirty="0"/>
              <a:t>) TCP as the transport protocol and (ii) UDP as the transport protocol for transferring a short message between a client and server. The client sends a string (input by the user) to the server and the server prints the string on the screen after receiving it. </a:t>
            </a:r>
          </a:p>
          <a:p>
            <a:pPr marL="0" indent="0">
              <a:buNone/>
            </a:pPr>
            <a:endParaRPr lang="en-US" dirty="0"/>
          </a:p>
          <a:p>
            <a:pPr marL="514350" indent="-514350">
              <a:buAutoNum type="arabicPeriod"/>
            </a:pPr>
            <a:endParaRPr lang="en-US" dirty="0"/>
          </a:p>
          <a:p>
            <a:pPr marL="0" indent="0">
              <a:buNone/>
            </a:pPr>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49</a:t>
            </a:fld>
            <a:endParaRPr lang="en-US"/>
          </a:p>
        </p:txBody>
      </p:sp>
    </p:spTree>
    <p:extLst>
      <p:ext uri="{BB962C8B-B14F-4D97-AF65-F5344CB8AC3E}">
        <p14:creationId xmlns:p14="http://schemas.microsoft.com/office/powerpoint/2010/main" val="301453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UDP (Connectionless)</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err="1"/>
              <a:t>ReceiveFrom</a:t>
            </a:r>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t>Create socket</a:t>
            </a:r>
          </a:p>
          <a:p>
            <a:r>
              <a:rPr lang="en-US" dirty="0" err="1"/>
              <a:t>SendTo</a:t>
            </a:r>
            <a:endParaRPr lang="en-US" dirty="0"/>
          </a:p>
          <a:p>
            <a:endParaRPr lang="en-US" dirty="0"/>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5</a:t>
            </a:fld>
            <a:endParaRPr lang="en-US"/>
          </a:p>
        </p:txBody>
      </p:sp>
    </p:spTree>
    <p:extLst>
      <p:ext uri="{BB962C8B-B14F-4D97-AF65-F5344CB8AC3E}">
        <p14:creationId xmlns:p14="http://schemas.microsoft.com/office/powerpoint/2010/main" val="2341077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9C84-5057-5146-B182-C30EBB7EA4B8}"/>
              </a:ext>
            </a:extLst>
          </p:cNvPr>
          <p:cNvSpPr>
            <a:spLocks noGrp="1"/>
          </p:cNvSpPr>
          <p:nvPr>
            <p:ph type="title"/>
          </p:nvPr>
        </p:nvSpPr>
        <p:spPr/>
        <p:txBody>
          <a:bodyPr/>
          <a:lstStyle/>
          <a:p>
            <a:r>
              <a:rPr lang="en-US" dirty="0"/>
              <a:t>Lets try example 1</a:t>
            </a:r>
          </a:p>
        </p:txBody>
      </p:sp>
      <p:sp>
        <p:nvSpPr>
          <p:cNvPr id="7" name="Date Placeholder 6">
            <a:extLst>
              <a:ext uri="{FF2B5EF4-FFF2-40B4-BE49-F238E27FC236}">
                <a16:creationId xmlns:a16="http://schemas.microsoft.com/office/drawing/2014/main" id="{B052779B-6FF8-F74B-9647-04980457939F}"/>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0BE9C6E1-9D91-C64F-88B4-D4B4512B56FB}"/>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E836F674-7268-6C4C-A158-076BC9154370}"/>
              </a:ext>
            </a:extLst>
          </p:cNvPr>
          <p:cNvSpPr>
            <a:spLocks noGrp="1"/>
          </p:cNvSpPr>
          <p:nvPr>
            <p:ph type="sldNum" sz="quarter" idx="12"/>
          </p:nvPr>
        </p:nvSpPr>
        <p:spPr/>
        <p:txBody>
          <a:bodyPr/>
          <a:lstStyle/>
          <a:p>
            <a:fld id="{9DC9C1B8-E0BD-4B9F-A6A4-44AD34B1169C}" type="slidenum">
              <a:rPr lang="en-US" smtClean="0"/>
              <a:t>50</a:t>
            </a:fld>
            <a:endParaRPr lang="en-US"/>
          </a:p>
        </p:txBody>
      </p:sp>
      <p:sp>
        <p:nvSpPr>
          <p:cNvPr id="13" name="Content Placeholder 3">
            <a:extLst>
              <a:ext uri="{FF2B5EF4-FFF2-40B4-BE49-F238E27FC236}">
                <a16:creationId xmlns:a16="http://schemas.microsoft.com/office/drawing/2014/main" id="{86EA4CB3-00FF-4EDC-974E-E75757CF4280}"/>
              </a:ext>
            </a:extLst>
          </p:cNvPr>
          <p:cNvSpPr txBox="1">
            <a:spLocks/>
          </p:cNvSpPr>
          <p:nvPr/>
        </p:nvSpPr>
        <p:spPr>
          <a:xfrm>
            <a:off x="609600" y="3529973"/>
            <a:ext cx="5386917" cy="2093276"/>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24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0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18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16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16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16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6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6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600" kern="1200" baseline="0">
                <a:solidFill>
                  <a:schemeClr val="tx1"/>
                </a:solidFill>
                <a:latin typeface="+mn-lt"/>
                <a:ea typeface="+mn-ea"/>
                <a:cs typeface="+mn-cs"/>
              </a:defRPr>
            </a:lvl9pPr>
            <a:extLst/>
          </a:lstStyle>
          <a:p>
            <a:r>
              <a:rPr lang="en-US" altLang="zh-CN" dirty="0"/>
              <a:t>File transfer</a:t>
            </a:r>
          </a:p>
          <a:p>
            <a:pPr lvl="1"/>
            <a:r>
              <a:rPr lang="en-US" dirty="0"/>
              <a:t>VirtualBox Guest Additions</a:t>
            </a:r>
          </a:p>
          <a:p>
            <a:pPr lvl="1"/>
            <a:r>
              <a:rPr lang="en-US" altLang="zh-CN" dirty="0"/>
              <a:t>Download from </a:t>
            </a:r>
            <a:r>
              <a:rPr lang="en-US" altLang="zh-CN" dirty="0" err="1"/>
              <a:t>LumiNUS</a:t>
            </a:r>
            <a:endParaRPr lang="en-US" dirty="0"/>
          </a:p>
        </p:txBody>
      </p:sp>
      <p:sp>
        <p:nvSpPr>
          <p:cNvPr id="20" name="Content Placeholder 3">
            <a:extLst>
              <a:ext uri="{FF2B5EF4-FFF2-40B4-BE49-F238E27FC236}">
                <a16:creationId xmlns:a16="http://schemas.microsoft.com/office/drawing/2014/main" id="{D973058D-031D-48C5-B711-88323A4B13EB}"/>
              </a:ext>
            </a:extLst>
          </p:cNvPr>
          <p:cNvSpPr txBox="1">
            <a:spLocks/>
          </p:cNvSpPr>
          <p:nvPr/>
        </p:nvSpPr>
        <p:spPr>
          <a:xfrm>
            <a:off x="609600" y="2040186"/>
            <a:ext cx="9346163" cy="2093276"/>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24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0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18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16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16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16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6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6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600" kern="1200" baseline="0">
                <a:solidFill>
                  <a:schemeClr val="tx1"/>
                </a:solidFill>
                <a:latin typeface="+mn-lt"/>
                <a:ea typeface="+mn-ea"/>
                <a:cs typeface="+mn-cs"/>
              </a:defRPr>
            </a:lvl9pPr>
            <a:extLst/>
          </a:lstStyle>
          <a:p>
            <a:r>
              <a:rPr lang="en-US" dirty="0"/>
              <a:t>You are encouraged to use the Ubuntu with VirtualBox</a:t>
            </a:r>
          </a:p>
          <a:p>
            <a:endParaRPr lang="en-US" dirty="0"/>
          </a:p>
          <a:p>
            <a:r>
              <a:rPr lang="en-US" dirty="0"/>
              <a:t>You can also use other language, OS</a:t>
            </a:r>
          </a:p>
        </p:txBody>
      </p:sp>
    </p:spTree>
    <p:extLst>
      <p:ext uri="{BB962C8B-B14F-4D97-AF65-F5344CB8AC3E}">
        <p14:creationId xmlns:p14="http://schemas.microsoft.com/office/powerpoint/2010/main" val="2843418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SG" dirty="0"/>
              <a:t>Develop a </a:t>
            </a:r>
            <a:r>
              <a:rPr lang="en-SG" dirty="0">
                <a:solidFill>
                  <a:srgbClr val="FF0000"/>
                </a:solidFill>
              </a:rPr>
              <a:t>TCP-based</a:t>
            </a:r>
            <a:r>
              <a:rPr lang="en-SG" dirty="0"/>
              <a:t> client-server socket program for transferring a large message. Here, the message transmitted from the client to server is </a:t>
            </a:r>
            <a:r>
              <a:rPr lang="en-SG" dirty="0">
                <a:solidFill>
                  <a:srgbClr val="FF0000"/>
                </a:solidFill>
              </a:rPr>
              <a:t>read from a large file</a:t>
            </a:r>
            <a:r>
              <a:rPr lang="en-SG" dirty="0"/>
              <a:t>. The entire message is sent by the client as </a:t>
            </a:r>
            <a:r>
              <a:rPr lang="en-SG" dirty="0">
                <a:solidFill>
                  <a:srgbClr val="FF0000"/>
                </a:solidFill>
              </a:rPr>
              <a:t>a single data-unit</a:t>
            </a:r>
            <a:r>
              <a:rPr lang="en-SG" dirty="0"/>
              <a:t>. After receiving the file, the server sends an </a:t>
            </a:r>
            <a:r>
              <a:rPr lang="en-SG" dirty="0">
                <a:solidFill>
                  <a:srgbClr val="FF0000"/>
                </a:solidFill>
              </a:rPr>
              <a:t>ACK message </a:t>
            </a:r>
            <a:r>
              <a:rPr lang="en-SG" dirty="0"/>
              <a:t>to the receiver. Verify if the file has been sent completely and correctly by comparing the received file with the original file (“</a:t>
            </a:r>
            <a:r>
              <a:rPr lang="en-SG" i="1" dirty="0"/>
              <a:t>diff</a:t>
            </a:r>
            <a:r>
              <a:rPr lang="en-SG" dirty="0"/>
              <a:t>” command could be used). Measure the message transfer time and throughput. </a:t>
            </a:r>
          </a:p>
          <a:p>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51</a:t>
            </a:fld>
            <a:endParaRPr lang="en-US"/>
          </a:p>
        </p:txBody>
      </p:sp>
    </p:spTree>
    <p:extLst>
      <p:ext uri="{BB962C8B-B14F-4D97-AF65-F5344CB8AC3E}">
        <p14:creationId xmlns:p14="http://schemas.microsoft.com/office/powerpoint/2010/main" val="2482947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normAutofit/>
          </a:bodyPr>
          <a:lstStyle/>
          <a:p>
            <a:r>
              <a:rPr lang="en-SG" dirty="0"/>
              <a:t>Develop a </a:t>
            </a:r>
            <a:r>
              <a:rPr lang="en-SG" dirty="0">
                <a:solidFill>
                  <a:srgbClr val="FF0000"/>
                </a:solidFill>
              </a:rPr>
              <a:t>TCP-based</a:t>
            </a:r>
            <a:r>
              <a:rPr lang="en-SG" dirty="0"/>
              <a:t> client-server socket program for transferring a large message. Here, the message transmitted from the client to server is </a:t>
            </a:r>
            <a:r>
              <a:rPr lang="en-SG" dirty="0">
                <a:solidFill>
                  <a:srgbClr val="FF0000"/>
                </a:solidFill>
              </a:rPr>
              <a:t>read from a large file</a:t>
            </a:r>
            <a:r>
              <a:rPr lang="en-SG" dirty="0"/>
              <a:t>. The message is split into short data-units which </a:t>
            </a:r>
            <a:r>
              <a:rPr lang="en-SG" dirty="0">
                <a:solidFill>
                  <a:srgbClr val="FF0000"/>
                </a:solidFill>
              </a:rPr>
              <a:t>are sent one by one </a:t>
            </a:r>
            <a:r>
              <a:rPr lang="en-SG" dirty="0"/>
              <a:t>without waiting for any acknowledgement between transmissions of two successive data-units. Verify if the file has been sent completely and correctly by comparing the received file with the original file. Measure the message transfer time and throughput for various sizes of data-units. </a:t>
            </a:r>
          </a:p>
          <a:p>
            <a:endParaRPr lang="en-US" dirty="0"/>
          </a:p>
        </p:txBody>
      </p:sp>
      <p:sp>
        <p:nvSpPr>
          <p:cNvPr id="6" name="Date Placeholder 5"/>
          <p:cNvSpPr>
            <a:spLocks noGrp="1"/>
          </p:cNvSpPr>
          <p:nvPr>
            <p:ph type="dt" sz="half" idx="10"/>
          </p:nvPr>
        </p:nvSpPr>
        <p:spPr/>
        <p:txBody>
          <a:bodyPr/>
          <a:lstStyle/>
          <a:p>
            <a:r>
              <a:rPr lang="en-US"/>
              <a:t>EE4204 (Part 1) Lab</a:t>
            </a:r>
          </a:p>
        </p:txBody>
      </p:sp>
      <p:sp>
        <p:nvSpPr>
          <p:cNvPr id="4" name="Footer Placeholder 3"/>
          <p:cNvSpPr>
            <a:spLocks noGrp="1"/>
          </p:cNvSpPr>
          <p:nvPr>
            <p:ph type="ftr" sz="quarter" idx="11"/>
          </p:nvPr>
        </p:nvSpPr>
        <p:spPr/>
        <p:txBody>
          <a:bodyPr/>
          <a:lstStyle/>
          <a:p>
            <a:r>
              <a:rPr lang="en-US"/>
              <a:t>G. Mohan/NUS</a:t>
            </a:r>
          </a:p>
        </p:txBody>
      </p:sp>
      <p:sp>
        <p:nvSpPr>
          <p:cNvPr id="5" name="Slide Number Placeholder 4"/>
          <p:cNvSpPr>
            <a:spLocks noGrp="1"/>
          </p:cNvSpPr>
          <p:nvPr>
            <p:ph type="sldNum" sz="quarter" idx="12"/>
          </p:nvPr>
        </p:nvSpPr>
        <p:spPr/>
        <p:txBody>
          <a:bodyPr/>
          <a:lstStyle/>
          <a:p>
            <a:fld id="{9DC9C1B8-E0BD-4B9F-A6A4-44AD34B1169C}" type="slidenum">
              <a:rPr lang="en-US" smtClean="0"/>
              <a:t>52</a:t>
            </a:fld>
            <a:endParaRPr lang="en-US"/>
          </a:p>
        </p:txBody>
      </p:sp>
    </p:spTree>
    <p:extLst>
      <p:ext uri="{BB962C8B-B14F-4D97-AF65-F5344CB8AC3E}">
        <p14:creationId xmlns:p14="http://schemas.microsoft.com/office/powerpoint/2010/main" val="1955076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DB746-36B3-41D0-B8F2-AECB7FE87A29}"/>
              </a:ext>
            </a:extLst>
          </p:cNvPr>
          <p:cNvSpPr>
            <a:spLocks noGrp="1"/>
          </p:cNvSpPr>
          <p:nvPr>
            <p:ph type="title"/>
          </p:nvPr>
        </p:nvSpPr>
        <p:spPr/>
        <p:txBody>
          <a:bodyPr/>
          <a:lstStyle/>
          <a:p>
            <a:r>
              <a:rPr lang="en-US" altLang="zh-CN" dirty="0"/>
              <a:t>Assignment Problem </a:t>
            </a:r>
            <a:endParaRPr lang="zh-CN" altLang="en-US" dirty="0"/>
          </a:p>
        </p:txBody>
      </p:sp>
      <p:sp>
        <p:nvSpPr>
          <p:cNvPr id="3" name="内容占位符 2">
            <a:extLst>
              <a:ext uri="{FF2B5EF4-FFF2-40B4-BE49-F238E27FC236}">
                <a16:creationId xmlns:a16="http://schemas.microsoft.com/office/drawing/2014/main" id="{D117AC28-60B9-4548-8407-58AF7F0B32CF}"/>
              </a:ext>
            </a:extLst>
          </p:cNvPr>
          <p:cNvSpPr>
            <a:spLocks noGrp="1"/>
          </p:cNvSpPr>
          <p:nvPr>
            <p:ph idx="1"/>
          </p:nvPr>
        </p:nvSpPr>
        <p:spPr/>
        <p:txBody>
          <a:bodyPr>
            <a:normAutofit fontScale="92500" lnSpcReduction="20000"/>
          </a:bodyPr>
          <a:lstStyle/>
          <a:p>
            <a:r>
              <a:rPr lang="en-US" altLang="zh-CN" b="1" dirty="0"/>
              <a:t>[Jumping Window Protocol]: </a:t>
            </a:r>
            <a:r>
              <a:rPr lang="en-US" altLang="zh-CN" dirty="0"/>
              <a:t>Develop a </a:t>
            </a:r>
            <a:r>
              <a:rPr lang="en-US" altLang="zh-CN" b="1" dirty="0">
                <a:solidFill>
                  <a:srgbClr val="FF0000"/>
                </a:solidFill>
              </a:rPr>
              <a:t>UDP-based </a:t>
            </a:r>
            <a:r>
              <a:rPr lang="en-US" altLang="zh-CN" dirty="0"/>
              <a:t>client-server socket program for transferring a large message using a hypothetical jumping window protocol. Here, the message transmitted from the client to server is read from a large file. </a:t>
            </a:r>
            <a:r>
              <a:rPr lang="en-US" altLang="zh-CN" b="1" dirty="0">
                <a:solidFill>
                  <a:srgbClr val="FF0000"/>
                </a:solidFill>
              </a:rPr>
              <a:t>The message is split into short data-units (DUs) which are sent and acknowledged in batches of size n</a:t>
            </a:r>
            <a:r>
              <a:rPr lang="en-US" altLang="zh-CN" dirty="0">
                <a:solidFill>
                  <a:srgbClr val="FF0000"/>
                </a:solidFill>
              </a:rPr>
              <a:t>.</a:t>
            </a:r>
            <a:r>
              <a:rPr lang="en-US" altLang="zh-CN" dirty="0"/>
              <a:t> The sender sends n DUs and then waits for an ACK before sending the next batch of n DUs. It repeats the above procedure until the entire file is sent and the acknowledgement for the last batch is received. The receiver sends an ACK after receiving n DUs. It repeats the above procedure, until the acknowledgement for the last batch is sent. </a:t>
            </a:r>
            <a:r>
              <a:rPr lang="en-US" altLang="zh-CN" b="1" dirty="0">
                <a:solidFill>
                  <a:srgbClr val="FF0000"/>
                </a:solidFill>
              </a:rPr>
              <a:t>Note that the last batch may have less than n DUs.</a:t>
            </a:r>
            <a:endParaRPr lang="zh-CN" altLang="en-US" b="1" dirty="0">
              <a:solidFill>
                <a:srgbClr val="FF0000"/>
              </a:solidFill>
            </a:endParaRPr>
          </a:p>
        </p:txBody>
      </p:sp>
      <p:sp>
        <p:nvSpPr>
          <p:cNvPr id="4" name="日期占位符 3">
            <a:extLst>
              <a:ext uri="{FF2B5EF4-FFF2-40B4-BE49-F238E27FC236}">
                <a16:creationId xmlns:a16="http://schemas.microsoft.com/office/drawing/2014/main" id="{089AC13F-F72C-4774-A0B4-D4D7AE3AC102}"/>
              </a:ext>
            </a:extLst>
          </p:cNvPr>
          <p:cNvSpPr>
            <a:spLocks noGrp="1"/>
          </p:cNvSpPr>
          <p:nvPr>
            <p:ph type="dt" sz="half" idx="10"/>
          </p:nvPr>
        </p:nvSpPr>
        <p:spPr/>
        <p:txBody>
          <a:bodyPr/>
          <a:lstStyle/>
          <a:p>
            <a:r>
              <a:rPr lang="en-US"/>
              <a:t>EE4204 (Part 1) Lab</a:t>
            </a:r>
          </a:p>
        </p:txBody>
      </p:sp>
      <p:sp>
        <p:nvSpPr>
          <p:cNvPr id="5" name="页脚占位符 4">
            <a:extLst>
              <a:ext uri="{FF2B5EF4-FFF2-40B4-BE49-F238E27FC236}">
                <a16:creationId xmlns:a16="http://schemas.microsoft.com/office/drawing/2014/main" id="{3749F91F-5C9F-4A89-B7CF-B11843393DF1}"/>
              </a:ext>
            </a:extLst>
          </p:cNvPr>
          <p:cNvSpPr>
            <a:spLocks noGrp="1"/>
          </p:cNvSpPr>
          <p:nvPr>
            <p:ph type="ftr" sz="quarter" idx="11"/>
          </p:nvPr>
        </p:nvSpPr>
        <p:spPr/>
        <p:txBody>
          <a:bodyPr/>
          <a:lstStyle/>
          <a:p>
            <a:r>
              <a:rPr lang="en-US"/>
              <a:t>G. Mohan/NUS</a:t>
            </a:r>
          </a:p>
        </p:txBody>
      </p:sp>
      <p:sp>
        <p:nvSpPr>
          <p:cNvPr id="6" name="灯片编号占位符 5">
            <a:extLst>
              <a:ext uri="{FF2B5EF4-FFF2-40B4-BE49-F238E27FC236}">
                <a16:creationId xmlns:a16="http://schemas.microsoft.com/office/drawing/2014/main" id="{20D0D404-5B4B-45AE-B1C6-2779D8AE0BA2}"/>
              </a:ext>
            </a:extLst>
          </p:cNvPr>
          <p:cNvSpPr>
            <a:spLocks noGrp="1"/>
          </p:cNvSpPr>
          <p:nvPr>
            <p:ph type="sldNum" sz="quarter" idx="12"/>
          </p:nvPr>
        </p:nvSpPr>
        <p:spPr/>
        <p:txBody>
          <a:bodyPr/>
          <a:lstStyle/>
          <a:p>
            <a:fld id="{9DC9C1B8-E0BD-4B9F-A6A4-44AD34B1169C}" type="slidenum">
              <a:rPr lang="en-US" smtClean="0"/>
              <a:t>53</a:t>
            </a:fld>
            <a:endParaRPr lang="en-US"/>
          </a:p>
        </p:txBody>
      </p:sp>
    </p:spTree>
    <p:extLst>
      <p:ext uri="{BB962C8B-B14F-4D97-AF65-F5344CB8AC3E}">
        <p14:creationId xmlns:p14="http://schemas.microsoft.com/office/powerpoint/2010/main" val="68004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DB746-36B3-41D0-B8F2-AECB7FE87A29}"/>
              </a:ext>
            </a:extLst>
          </p:cNvPr>
          <p:cNvSpPr>
            <a:spLocks noGrp="1"/>
          </p:cNvSpPr>
          <p:nvPr>
            <p:ph type="title"/>
          </p:nvPr>
        </p:nvSpPr>
        <p:spPr/>
        <p:txBody>
          <a:bodyPr/>
          <a:lstStyle/>
          <a:p>
            <a:r>
              <a:rPr lang="en-US" altLang="zh-CN" dirty="0"/>
              <a:t>Assignment Problem </a:t>
            </a:r>
            <a:endParaRPr lang="zh-CN" altLang="en-US" dirty="0"/>
          </a:p>
        </p:txBody>
      </p:sp>
      <p:sp>
        <p:nvSpPr>
          <p:cNvPr id="3" name="内容占位符 2">
            <a:extLst>
              <a:ext uri="{FF2B5EF4-FFF2-40B4-BE49-F238E27FC236}">
                <a16:creationId xmlns:a16="http://schemas.microsoft.com/office/drawing/2014/main" id="{D117AC28-60B9-4548-8407-58AF7F0B32CF}"/>
              </a:ext>
            </a:extLst>
          </p:cNvPr>
          <p:cNvSpPr>
            <a:spLocks noGrp="1"/>
          </p:cNvSpPr>
          <p:nvPr>
            <p:ph idx="1"/>
          </p:nvPr>
        </p:nvSpPr>
        <p:spPr/>
        <p:txBody>
          <a:bodyPr/>
          <a:lstStyle/>
          <a:p>
            <a:r>
              <a:rPr lang="en-US" altLang="zh-CN" dirty="0"/>
              <a:t>Verify if the file has been sent completely and correctly by comparing the received file with the original file.</a:t>
            </a:r>
          </a:p>
          <a:p>
            <a:r>
              <a:rPr lang="en-US" altLang="zh-CN" dirty="0"/>
              <a:t>Measure the message transfer time and throughput for various sizes of data-units.</a:t>
            </a:r>
          </a:p>
          <a:p>
            <a:r>
              <a:rPr lang="en-US" altLang="zh-CN" dirty="0"/>
              <a:t>Choose appropriate values for “data unit size” and measure the performance. Repeat the experiment several times and plot the average values in a report with a brief description of results, assumptions made.</a:t>
            </a:r>
            <a:endParaRPr lang="zh-CN" altLang="en-US" dirty="0"/>
          </a:p>
        </p:txBody>
      </p:sp>
      <p:sp>
        <p:nvSpPr>
          <p:cNvPr id="4" name="日期占位符 3">
            <a:extLst>
              <a:ext uri="{FF2B5EF4-FFF2-40B4-BE49-F238E27FC236}">
                <a16:creationId xmlns:a16="http://schemas.microsoft.com/office/drawing/2014/main" id="{089AC13F-F72C-4774-A0B4-D4D7AE3AC102}"/>
              </a:ext>
            </a:extLst>
          </p:cNvPr>
          <p:cNvSpPr>
            <a:spLocks noGrp="1"/>
          </p:cNvSpPr>
          <p:nvPr>
            <p:ph type="dt" sz="half" idx="10"/>
          </p:nvPr>
        </p:nvSpPr>
        <p:spPr/>
        <p:txBody>
          <a:bodyPr/>
          <a:lstStyle/>
          <a:p>
            <a:r>
              <a:rPr lang="en-US"/>
              <a:t>EE4204 (Part 1) Lab</a:t>
            </a:r>
          </a:p>
        </p:txBody>
      </p:sp>
      <p:sp>
        <p:nvSpPr>
          <p:cNvPr id="5" name="页脚占位符 4">
            <a:extLst>
              <a:ext uri="{FF2B5EF4-FFF2-40B4-BE49-F238E27FC236}">
                <a16:creationId xmlns:a16="http://schemas.microsoft.com/office/drawing/2014/main" id="{3749F91F-5C9F-4A89-B7CF-B11843393DF1}"/>
              </a:ext>
            </a:extLst>
          </p:cNvPr>
          <p:cNvSpPr>
            <a:spLocks noGrp="1"/>
          </p:cNvSpPr>
          <p:nvPr>
            <p:ph type="ftr" sz="quarter" idx="11"/>
          </p:nvPr>
        </p:nvSpPr>
        <p:spPr/>
        <p:txBody>
          <a:bodyPr/>
          <a:lstStyle/>
          <a:p>
            <a:r>
              <a:rPr lang="en-US"/>
              <a:t>G. Mohan/NUS</a:t>
            </a:r>
          </a:p>
        </p:txBody>
      </p:sp>
      <p:sp>
        <p:nvSpPr>
          <p:cNvPr id="6" name="灯片编号占位符 5">
            <a:extLst>
              <a:ext uri="{FF2B5EF4-FFF2-40B4-BE49-F238E27FC236}">
                <a16:creationId xmlns:a16="http://schemas.microsoft.com/office/drawing/2014/main" id="{20D0D404-5B4B-45AE-B1C6-2779D8AE0BA2}"/>
              </a:ext>
            </a:extLst>
          </p:cNvPr>
          <p:cNvSpPr>
            <a:spLocks noGrp="1"/>
          </p:cNvSpPr>
          <p:nvPr>
            <p:ph type="sldNum" sz="quarter" idx="12"/>
          </p:nvPr>
        </p:nvSpPr>
        <p:spPr/>
        <p:txBody>
          <a:bodyPr/>
          <a:lstStyle/>
          <a:p>
            <a:fld id="{9DC9C1B8-E0BD-4B9F-A6A4-44AD34B1169C}" type="slidenum">
              <a:rPr lang="en-US" smtClean="0"/>
              <a:t>54</a:t>
            </a:fld>
            <a:endParaRPr lang="en-US"/>
          </a:p>
        </p:txBody>
      </p:sp>
    </p:spTree>
    <p:extLst>
      <p:ext uri="{BB962C8B-B14F-4D97-AF65-F5344CB8AC3E}">
        <p14:creationId xmlns:p14="http://schemas.microsoft.com/office/powerpoint/2010/main" val="4211797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DB746-36B3-41D0-B8F2-AECB7FE87A29}"/>
              </a:ext>
            </a:extLst>
          </p:cNvPr>
          <p:cNvSpPr>
            <a:spLocks noGrp="1"/>
          </p:cNvSpPr>
          <p:nvPr>
            <p:ph type="title"/>
          </p:nvPr>
        </p:nvSpPr>
        <p:spPr/>
        <p:txBody>
          <a:bodyPr/>
          <a:lstStyle/>
          <a:p>
            <a:r>
              <a:rPr lang="en-US" altLang="zh-CN" dirty="0"/>
              <a:t>Assignment Problem </a:t>
            </a:r>
            <a:endParaRPr lang="zh-CN" altLang="en-US" dirty="0"/>
          </a:p>
        </p:txBody>
      </p:sp>
      <p:sp>
        <p:nvSpPr>
          <p:cNvPr id="3" name="内容占位符 2">
            <a:extLst>
              <a:ext uri="{FF2B5EF4-FFF2-40B4-BE49-F238E27FC236}">
                <a16:creationId xmlns:a16="http://schemas.microsoft.com/office/drawing/2014/main" id="{D117AC28-60B9-4548-8407-58AF7F0B32CF}"/>
              </a:ext>
            </a:extLst>
          </p:cNvPr>
          <p:cNvSpPr>
            <a:spLocks noGrp="1"/>
          </p:cNvSpPr>
          <p:nvPr>
            <p:ph idx="1"/>
          </p:nvPr>
        </p:nvSpPr>
        <p:spPr/>
        <p:txBody>
          <a:bodyPr/>
          <a:lstStyle/>
          <a:p>
            <a:r>
              <a:rPr lang="en-GB" altLang="zh-CN" sz="2800" dirty="0"/>
              <a:t>Carry out the above experiments for three different batch size values: </a:t>
            </a:r>
            <a:r>
              <a:rPr lang="en-GB" altLang="zh-CN" sz="2800" b="1" i="1" dirty="0">
                <a:solidFill>
                  <a:srgbClr val="FF0000"/>
                </a:solidFill>
              </a:rPr>
              <a:t>n</a:t>
            </a:r>
            <a:r>
              <a:rPr lang="en-GB" altLang="zh-CN" sz="2800" b="1" dirty="0">
                <a:solidFill>
                  <a:srgbClr val="FF0000"/>
                </a:solidFill>
              </a:rPr>
              <a:t>=1, </a:t>
            </a:r>
            <a:r>
              <a:rPr lang="en-GB" altLang="zh-CN" sz="2800" b="1" i="1" dirty="0">
                <a:solidFill>
                  <a:srgbClr val="FF0000"/>
                </a:solidFill>
              </a:rPr>
              <a:t>n</a:t>
            </a:r>
            <a:r>
              <a:rPr lang="en-GB" altLang="zh-CN" sz="2800" b="1" dirty="0">
                <a:solidFill>
                  <a:srgbClr val="FF0000"/>
                </a:solidFill>
              </a:rPr>
              <a:t>=2, and </a:t>
            </a:r>
            <a:r>
              <a:rPr lang="en-GB" altLang="zh-CN" sz="2800" b="1" i="1" dirty="0">
                <a:solidFill>
                  <a:srgbClr val="FF0000"/>
                </a:solidFill>
              </a:rPr>
              <a:t>n</a:t>
            </a:r>
            <a:r>
              <a:rPr lang="en-GB" altLang="zh-CN" sz="2800" b="1" dirty="0">
                <a:solidFill>
                  <a:srgbClr val="FF0000"/>
                </a:solidFill>
              </a:rPr>
              <a:t>=4</a:t>
            </a:r>
            <a:r>
              <a:rPr lang="en-GB" altLang="zh-CN" sz="2800" dirty="0"/>
              <a:t>. Note that when n=1, this jumping window protocol becomes similar to the stop- and-wait protocol. Include the following two performance figures in your report: </a:t>
            </a:r>
          </a:p>
          <a:p>
            <a:pPr lvl="1"/>
            <a:r>
              <a:rPr lang="en-GB" altLang="zh-CN" sz="2400" dirty="0"/>
              <a:t>a. </a:t>
            </a:r>
            <a:r>
              <a:rPr lang="en-GB" altLang="zh-CN" sz="2400" b="1" dirty="0">
                <a:solidFill>
                  <a:srgbClr val="FF0000"/>
                </a:solidFill>
              </a:rPr>
              <a:t>Transfer time vs data unit size </a:t>
            </a:r>
            <a:r>
              <a:rPr lang="en-GB" altLang="zh-CN" sz="2400" dirty="0"/>
              <a:t>( with three curves one each for </a:t>
            </a:r>
            <a:r>
              <a:rPr lang="en-GB" altLang="zh-CN" sz="2400" b="1" i="1" dirty="0"/>
              <a:t>n</a:t>
            </a:r>
            <a:r>
              <a:rPr lang="en-GB" altLang="zh-CN" sz="2400" dirty="0"/>
              <a:t>=1, </a:t>
            </a:r>
            <a:r>
              <a:rPr lang="en-GB" altLang="zh-CN" sz="2400" b="1" i="1" dirty="0"/>
              <a:t>n</a:t>
            </a:r>
            <a:r>
              <a:rPr lang="en-GB" altLang="zh-CN" sz="2400" dirty="0"/>
              <a:t>=2, and </a:t>
            </a:r>
            <a:r>
              <a:rPr lang="en-GB" altLang="zh-CN" sz="2400" b="1" i="1" dirty="0"/>
              <a:t>n</a:t>
            </a:r>
            <a:r>
              <a:rPr lang="en-GB" altLang="zh-CN" sz="2400" dirty="0"/>
              <a:t>=4) </a:t>
            </a:r>
          </a:p>
          <a:p>
            <a:pPr lvl="1"/>
            <a:r>
              <a:rPr lang="en-GB" altLang="zh-CN" sz="2400" dirty="0"/>
              <a:t>b. </a:t>
            </a:r>
            <a:r>
              <a:rPr lang="en-GB" altLang="zh-CN" sz="2400" b="1" dirty="0">
                <a:solidFill>
                  <a:srgbClr val="FF0000"/>
                </a:solidFill>
              </a:rPr>
              <a:t>Throughput vs data unit size </a:t>
            </a:r>
            <a:r>
              <a:rPr lang="en-GB" altLang="zh-CN" sz="2400" dirty="0"/>
              <a:t>( with three curves one each for </a:t>
            </a:r>
            <a:r>
              <a:rPr lang="en-GB" altLang="zh-CN" sz="2400" b="1" i="1" dirty="0"/>
              <a:t>n</a:t>
            </a:r>
            <a:r>
              <a:rPr lang="en-GB" altLang="zh-CN" sz="2400" dirty="0"/>
              <a:t>=1, </a:t>
            </a:r>
            <a:r>
              <a:rPr lang="en-GB" altLang="zh-CN" sz="2400" b="1" i="1" dirty="0"/>
              <a:t>n</a:t>
            </a:r>
            <a:r>
              <a:rPr lang="en-GB" altLang="zh-CN" sz="2400" dirty="0"/>
              <a:t>=2, and </a:t>
            </a:r>
            <a:r>
              <a:rPr lang="en-GB" altLang="zh-CN" sz="2400" b="1" i="1" dirty="0"/>
              <a:t>n</a:t>
            </a:r>
            <a:r>
              <a:rPr lang="en-GB" altLang="zh-CN" sz="2400" dirty="0"/>
              <a:t>=4 ) </a:t>
            </a:r>
          </a:p>
        </p:txBody>
      </p:sp>
      <p:sp>
        <p:nvSpPr>
          <p:cNvPr id="4" name="日期占位符 3">
            <a:extLst>
              <a:ext uri="{FF2B5EF4-FFF2-40B4-BE49-F238E27FC236}">
                <a16:creationId xmlns:a16="http://schemas.microsoft.com/office/drawing/2014/main" id="{089AC13F-F72C-4774-A0B4-D4D7AE3AC102}"/>
              </a:ext>
            </a:extLst>
          </p:cNvPr>
          <p:cNvSpPr>
            <a:spLocks noGrp="1"/>
          </p:cNvSpPr>
          <p:nvPr>
            <p:ph type="dt" sz="half" idx="10"/>
          </p:nvPr>
        </p:nvSpPr>
        <p:spPr/>
        <p:txBody>
          <a:bodyPr/>
          <a:lstStyle/>
          <a:p>
            <a:r>
              <a:rPr lang="en-US"/>
              <a:t>EE4204 (Part 1) Lab</a:t>
            </a:r>
          </a:p>
        </p:txBody>
      </p:sp>
      <p:sp>
        <p:nvSpPr>
          <p:cNvPr id="5" name="页脚占位符 4">
            <a:extLst>
              <a:ext uri="{FF2B5EF4-FFF2-40B4-BE49-F238E27FC236}">
                <a16:creationId xmlns:a16="http://schemas.microsoft.com/office/drawing/2014/main" id="{3749F91F-5C9F-4A89-B7CF-B11843393DF1}"/>
              </a:ext>
            </a:extLst>
          </p:cNvPr>
          <p:cNvSpPr>
            <a:spLocks noGrp="1"/>
          </p:cNvSpPr>
          <p:nvPr>
            <p:ph type="ftr" sz="quarter" idx="11"/>
          </p:nvPr>
        </p:nvSpPr>
        <p:spPr/>
        <p:txBody>
          <a:bodyPr/>
          <a:lstStyle/>
          <a:p>
            <a:r>
              <a:rPr lang="en-US"/>
              <a:t>G. Mohan/NUS</a:t>
            </a:r>
          </a:p>
        </p:txBody>
      </p:sp>
      <p:sp>
        <p:nvSpPr>
          <p:cNvPr id="6" name="灯片编号占位符 5">
            <a:extLst>
              <a:ext uri="{FF2B5EF4-FFF2-40B4-BE49-F238E27FC236}">
                <a16:creationId xmlns:a16="http://schemas.microsoft.com/office/drawing/2014/main" id="{20D0D404-5B4B-45AE-B1C6-2779D8AE0BA2}"/>
              </a:ext>
            </a:extLst>
          </p:cNvPr>
          <p:cNvSpPr>
            <a:spLocks noGrp="1"/>
          </p:cNvSpPr>
          <p:nvPr>
            <p:ph type="sldNum" sz="quarter" idx="12"/>
          </p:nvPr>
        </p:nvSpPr>
        <p:spPr/>
        <p:txBody>
          <a:bodyPr/>
          <a:lstStyle/>
          <a:p>
            <a:fld id="{9DC9C1B8-E0BD-4B9F-A6A4-44AD34B1169C}" type="slidenum">
              <a:rPr lang="en-US" smtClean="0"/>
              <a:t>55</a:t>
            </a:fld>
            <a:endParaRPr lang="en-US"/>
          </a:p>
        </p:txBody>
      </p:sp>
    </p:spTree>
    <p:extLst>
      <p:ext uri="{BB962C8B-B14F-4D97-AF65-F5344CB8AC3E}">
        <p14:creationId xmlns:p14="http://schemas.microsoft.com/office/powerpoint/2010/main" val="120841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B11-6331-1441-BE14-A86AF5860774}"/>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6D67629E-C327-6449-B336-1BE9BACBEBA8}"/>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2987413C-1C8C-4E4C-ACA4-9EF3B3DC93A7}"/>
              </a:ext>
            </a:extLst>
          </p:cNvPr>
          <p:cNvSpPr>
            <a:spLocks noGrp="1"/>
          </p:cNvSpPr>
          <p:nvPr>
            <p:ph type="sldNum" sz="quarter" idx="12"/>
          </p:nvPr>
        </p:nvSpPr>
        <p:spPr/>
        <p:txBody>
          <a:bodyPr/>
          <a:lstStyle/>
          <a:p>
            <a:fld id="{9DC9C1B8-E0BD-4B9F-A6A4-44AD34B1169C}" type="slidenum">
              <a:rPr lang="en-US" smtClean="0"/>
              <a:t>56</a:t>
            </a:fld>
            <a:endParaRPr lang="en-US"/>
          </a:p>
        </p:txBody>
      </p:sp>
      <p:sp>
        <p:nvSpPr>
          <p:cNvPr id="5" name="Rectangle 4">
            <a:extLst>
              <a:ext uri="{FF2B5EF4-FFF2-40B4-BE49-F238E27FC236}">
                <a16:creationId xmlns:a16="http://schemas.microsoft.com/office/drawing/2014/main" id="{B534B3DE-1E70-5F47-B951-AAD885EEDB58}"/>
              </a:ext>
            </a:extLst>
          </p:cNvPr>
          <p:cNvSpPr/>
          <p:nvPr/>
        </p:nvSpPr>
        <p:spPr>
          <a:xfrm>
            <a:off x="2240280" y="1112520"/>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15951B-7340-B648-BAE9-08DA952D07CB}"/>
              </a:ext>
            </a:extLst>
          </p:cNvPr>
          <p:cNvSpPr/>
          <p:nvPr/>
        </p:nvSpPr>
        <p:spPr>
          <a:xfrm>
            <a:off x="2240280" y="284225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69ABCC-82AD-A34C-A435-900890D4FF5D}"/>
              </a:ext>
            </a:extLst>
          </p:cNvPr>
          <p:cNvSpPr/>
          <p:nvPr/>
        </p:nvSpPr>
        <p:spPr>
          <a:xfrm>
            <a:off x="2727960" y="284225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354AE1-D84A-4B4C-9155-0260E8399F9F}"/>
              </a:ext>
            </a:extLst>
          </p:cNvPr>
          <p:cNvSpPr/>
          <p:nvPr/>
        </p:nvSpPr>
        <p:spPr>
          <a:xfrm>
            <a:off x="2240280"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BFE449-6340-474F-B9BC-EFB32529C801}"/>
              </a:ext>
            </a:extLst>
          </p:cNvPr>
          <p:cNvSpPr/>
          <p:nvPr/>
        </p:nvSpPr>
        <p:spPr>
          <a:xfrm>
            <a:off x="2727960"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7E5D72-A681-4C47-BBEF-A47D92E4AFA0}"/>
              </a:ext>
            </a:extLst>
          </p:cNvPr>
          <p:cNvSpPr/>
          <p:nvPr/>
        </p:nvSpPr>
        <p:spPr>
          <a:xfrm>
            <a:off x="3215640"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938CD46-736A-D64A-86D2-33DE307DDBB1}"/>
              </a:ext>
            </a:extLst>
          </p:cNvPr>
          <p:cNvCxnSpPr/>
          <p:nvPr/>
        </p:nvCxnSpPr>
        <p:spPr>
          <a:xfrm>
            <a:off x="5928360" y="0"/>
            <a:ext cx="0" cy="6858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A4DE2D-4715-874F-9CD2-7FF07EEA6769}"/>
              </a:ext>
            </a:extLst>
          </p:cNvPr>
          <p:cNvSpPr txBox="1"/>
          <p:nvPr/>
        </p:nvSpPr>
        <p:spPr>
          <a:xfrm>
            <a:off x="2032000" y="104894"/>
            <a:ext cx="1920240" cy="461665"/>
          </a:xfrm>
          <a:prstGeom prst="rect">
            <a:avLst/>
          </a:prstGeom>
          <a:noFill/>
        </p:spPr>
        <p:txBody>
          <a:bodyPr wrap="square" rtlCol="0">
            <a:spAutoFit/>
          </a:bodyPr>
          <a:lstStyle/>
          <a:p>
            <a:pPr algn="ctr"/>
            <a:r>
              <a:rPr lang="en-US" sz="2400" b="1" dirty="0"/>
              <a:t>Client</a:t>
            </a:r>
          </a:p>
        </p:txBody>
      </p:sp>
      <p:sp>
        <p:nvSpPr>
          <p:cNvPr id="15" name="TextBox 14">
            <a:extLst>
              <a:ext uri="{FF2B5EF4-FFF2-40B4-BE49-F238E27FC236}">
                <a16:creationId xmlns:a16="http://schemas.microsoft.com/office/drawing/2014/main" id="{681B2F9F-643C-A24A-A662-7F0FD312B0EA}"/>
              </a:ext>
            </a:extLst>
          </p:cNvPr>
          <p:cNvSpPr txBox="1"/>
          <p:nvPr/>
        </p:nvSpPr>
        <p:spPr>
          <a:xfrm>
            <a:off x="8051800" y="104894"/>
            <a:ext cx="1920240" cy="461665"/>
          </a:xfrm>
          <a:prstGeom prst="rect">
            <a:avLst/>
          </a:prstGeom>
          <a:noFill/>
        </p:spPr>
        <p:txBody>
          <a:bodyPr wrap="square" rtlCol="0">
            <a:spAutoFit/>
          </a:bodyPr>
          <a:lstStyle/>
          <a:p>
            <a:pPr algn="ctr"/>
            <a:r>
              <a:rPr lang="en-US" sz="2400" b="1" dirty="0"/>
              <a:t>Server</a:t>
            </a:r>
          </a:p>
        </p:txBody>
      </p:sp>
      <p:cxnSp>
        <p:nvCxnSpPr>
          <p:cNvPr id="17" name="Straight Connector 16">
            <a:extLst>
              <a:ext uri="{FF2B5EF4-FFF2-40B4-BE49-F238E27FC236}">
                <a16:creationId xmlns:a16="http://schemas.microsoft.com/office/drawing/2014/main" id="{577076BB-AF2F-364E-8B8A-4162B589BC33}"/>
              </a:ext>
            </a:extLst>
          </p:cNvPr>
          <p:cNvCxnSpPr/>
          <p:nvPr/>
        </p:nvCxnSpPr>
        <p:spPr>
          <a:xfrm>
            <a:off x="0" y="1905000"/>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9DA0EBA-3942-9549-9F07-9DD4F2AF25B3}"/>
              </a:ext>
            </a:extLst>
          </p:cNvPr>
          <p:cNvCxnSpPr/>
          <p:nvPr/>
        </p:nvCxnSpPr>
        <p:spPr>
          <a:xfrm>
            <a:off x="0" y="362712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5985BCA-5849-E74C-AE30-638205D227EF}"/>
              </a:ext>
            </a:extLst>
          </p:cNvPr>
          <p:cNvSpPr txBox="1"/>
          <p:nvPr/>
        </p:nvSpPr>
        <p:spPr>
          <a:xfrm>
            <a:off x="81156" y="657403"/>
            <a:ext cx="1922016" cy="400110"/>
          </a:xfrm>
          <a:prstGeom prst="rect">
            <a:avLst/>
          </a:prstGeom>
          <a:noFill/>
        </p:spPr>
        <p:txBody>
          <a:bodyPr wrap="square" rtlCol="0">
            <a:spAutoFit/>
          </a:bodyPr>
          <a:lstStyle/>
          <a:p>
            <a:r>
              <a:rPr lang="en-US" sz="2000" dirty="0"/>
              <a:t>1</a:t>
            </a:r>
            <a:r>
              <a:rPr lang="en-US" sz="2000" baseline="30000" dirty="0"/>
              <a:t>st</a:t>
            </a:r>
            <a:r>
              <a:rPr lang="en-US" sz="2000" dirty="0"/>
              <a:t> curve</a:t>
            </a:r>
          </a:p>
        </p:txBody>
      </p:sp>
      <p:sp>
        <p:nvSpPr>
          <p:cNvPr id="21" name="TextBox 20">
            <a:extLst>
              <a:ext uri="{FF2B5EF4-FFF2-40B4-BE49-F238E27FC236}">
                <a16:creationId xmlns:a16="http://schemas.microsoft.com/office/drawing/2014/main" id="{0AD630F9-C184-8045-A666-F8F592E3AA7B}"/>
              </a:ext>
            </a:extLst>
          </p:cNvPr>
          <p:cNvSpPr txBox="1"/>
          <p:nvPr/>
        </p:nvSpPr>
        <p:spPr>
          <a:xfrm>
            <a:off x="0" y="2055407"/>
            <a:ext cx="1922016" cy="400110"/>
          </a:xfrm>
          <a:prstGeom prst="rect">
            <a:avLst/>
          </a:prstGeom>
          <a:noFill/>
        </p:spPr>
        <p:txBody>
          <a:bodyPr wrap="square" rtlCol="0">
            <a:spAutoFit/>
          </a:bodyPr>
          <a:lstStyle/>
          <a:p>
            <a:r>
              <a:rPr lang="en-US" sz="2000" dirty="0"/>
              <a:t>2</a:t>
            </a:r>
            <a:r>
              <a:rPr lang="en-US" sz="2000" baseline="30000" dirty="0"/>
              <a:t>nd</a:t>
            </a:r>
            <a:r>
              <a:rPr lang="en-US" sz="2000" dirty="0"/>
              <a:t> curve</a:t>
            </a:r>
          </a:p>
        </p:txBody>
      </p:sp>
      <p:sp>
        <p:nvSpPr>
          <p:cNvPr id="22" name="TextBox 21">
            <a:extLst>
              <a:ext uri="{FF2B5EF4-FFF2-40B4-BE49-F238E27FC236}">
                <a16:creationId xmlns:a16="http://schemas.microsoft.com/office/drawing/2014/main" id="{BDF93F36-B38F-5749-94C4-367D419745E5}"/>
              </a:ext>
            </a:extLst>
          </p:cNvPr>
          <p:cNvSpPr txBox="1"/>
          <p:nvPr/>
        </p:nvSpPr>
        <p:spPr>
          <a:xfrm>
            <a:off x="0" y="3760412"/>
            <a:ext cx="1922016" cy="400110"/>
          </a:xfrm>
          <a:prstGeom prst="rect">
            <a:avLst/>
          </a:prstGeom>
          <a:noFill/>
        </p:spPr>
        <p:txBody>
          <a:bodyPr wrap="square" rtlCol="0">
            <a:spAutoFit/>
          </a:bodyPr>
          <a:lstStyle/>
          <a:p>
            <a:r>
              <a:rPr lang="en-US" sz="2000" dirty="0"/>
              <a:t>3</a:t>
            </a:r>
            <a:r>
              <a:rPr lang="en-US" sz="2000" baseline="30000" dirty="0"/>
              <a:t>rd</a:t>
            </a:r>
            <a:r>
              <a:rPr lang="en-US" sz="2000" dirty="0"/>
              <a:t> curve</a:t>
            </a:r>
          </a:p>
        </p:txBody>
      </p:sp>
      <p:sp>
        <p:nvSpPr>
          <p:cNvPr id="28" name="TextBox 27">
            <a:extLst>
              <a:ext uri="{FF2B5EF4-FFF2-40B4-BE49-F238E27FC236}">
                <a16:creationId xmlns:a16="http://schemas.microsoft.com/office/drawing/2014/main" id="{9658AE8D-F37E-9249-91DA-7659BE2CA54E}"/>
              </a:ext>
            </a:extLst>
          </p:cNvPr>
          <p:cNvSpPr txBox="1"/>
          <p:nvPr/>
        </p:nvSpPr>
        <p:spPr>
          <a:xfrm>
            <a:off x="7138165" y="1107281"/>
            <a:ext cx="3579700" cy="369332"/>
          </a:xfrm>
          <a:prstGeom prst="rect">
            <a:avLst/>
          </a:prstGeom>
          <a:noFill/>
        </p:spPr>
        <p:txBody>
          <a:bodyPr wrap="square" rtlCol="0">
            <a:spAutoFit/>
          </a:bodyPr>
          <a:lstStyle/>
          <a:p>
            <a:r>
              <a:rPr lang="en-US" b="1" dirty="0">
                <a:solidFill>
                  <a:schemeClr val="accent1">
                    <a:lumMod val="75000"/>
                  </a:schemeClr>
                </a:solidFill>
              </a:rPr>
              <a:t>Wait for </a:t>
            </a:r>
            <a:r>
              <a:rPr lang="en-US" b="1" dirty="0">
                <a:solidFill>
                  <a:srgbClr val="FF0000"/>
                </a:solidFill>
              </a:rPr>
              <a:t>1</a:t>
            </a:r>
            <a:r>
              <a:rPr lang="en-US" b="1" dirty="0">
                <a:solidFill>
                  <a:schemeClr val="accent1">
                    <a:lumMod val="75000"/>
                  </a:schemeClr>
                </a:solidFill>
              </a:rPr>
              <a:t> packet then send ’ack’</a:t>
            </a:r>
          </a:p>
        </p:txBody>
      </p:sp>
      <p:sp>
        <p:nvSpPr>
          <p:cNvPr id="29" name="TextBox 28">
            <a:extLst>
              <a:ext uri="{FF2B5EF4-FFF2-40B4-BE49-F238E27FC236}">
                <a16:creationId xmlns:a16="http://schemas.microsoft.com/office/drawing/2014/main" id="{7BFBEB8C-2EF4-384F-B875-6FFCACA994BF}"/>
              </a:ext>
            </a:extLst>
          </p:cNvPr>
          <p:cNvSpPr txBox="1"/>
          <p:nvPr/>
        </p:nvSpPr>
        <p:spPr>
          <a:xfrm>
            <a:off x="7195744" y="2880004"/>
            <a:ext cx="3579700" cy="369332"/>
          </a:xfrm>
          <a:prstGeom prst="rect">
            <a:avLst/>
          </a:prstGeom>
          <a:noFill/>
        </p:spPr>
        <p:txBody>
          <a:bodyPr wrap="square" rtlCol="0">
            <a:spAutoFit/>
          </a:bodyPr>
          <a:lstStyle/>
          <a:p>
            <a:r>
              <a:rPr lang="en-US" b="1" dirty="0">
                <a:solidFill>
                  <a:schemeClr val="accent1">
                    <a:lumMod val="75000"/>
                  </a:schemeClr>
                </a:solidFill>
              </a:rPr>
              <a:t>Wait for </a:t>
            </a:r>
            <a:r>
              <a:rPr lang="en-US" b="1" dirty="0">
                <a:solidFill>
                  <a:srgbClr val="FF0000"/>
                </a:solidFill>
              </a:rPr>
              <a:t>2</a:t>
            </a:r>
            <a:r>
              <a:rPr lang="en-US" b="1" dirty="0">
                <a:solidFill>
                  <a:schemeClr val="accent1">
                    <a:lumMod val="75000"/>
                  </a:schemeClr>
                </a:solidFill>
              </a:rPr>
              <a:t> packet then send ’ack’</a:t>
            </a:r>
          </a:p>
        </p:txBody>
      </p:sp>
      <p:sp>
        <p:nvSpPr>
          <p:cNvPr id="30" name="TextBox 29">
            <a:extLst>
              <a:ext uri="{FF2B5EF4-FFF2-40B4-BE49-F238E27FC236}">
                <a16:creationId xmlns:a16="http://schemas.microsoft.com/office/drawing/2014/main" id="{C95FDB1D-449C-4A4E-8BCC-2C4A98E9AF14}"/>
              </a:ext>
            </a:extLst>
          </p:cNvPr>
          <p:cNvSpPr txBox="1"/>
          <p:nvPr/>
        </p:nvSpPr>
        <p:spPr>
          <a:xfrm>
            <a:off x="7197597" y="4597152"/>
            <a:ext cx="3579700" cy="369332"/>
          </a:xfrm>
          <a:prstGeom prst="rect">
            <a:avLst/>
          </a:prstGeom>
          <a:noFill/>
        </p:spPr>
        <p:txBody>
          <a:bodyPr wrap="square" rtlCol="0">
            <a:spAutoFit/>
          </a:bodyPr>
          <a:lstStyle/>
          <a:p>
            <a:r>
              <a:rPr lang="en-US" b="1" dirty="0">
                <a:solidFill>
                  <a:schemeClr val="accent1">
                    <a:lumMod val="75000"/>
                  </a:schemeClr>
                </a:solidFill>
              </a:rPr>
              <a:t>Wait for </a:t>
            </a:r>
            <a:r>
              <a:rPr lang="en-US" b="1" dirty="0">
                <a:solidFill>
                  <a:srgbClr val="FF0000"/>
                </a:solidFill>
              </a:rPr>
              <a:t>4</a:t>
            </a:r>
            <a:r>
              <a:rPr lang="en-US" b="1" dirty="0">
                <a:solidFill>
                  <a:schemeClr val="accent1">
                    <a:lumMod val="75000"/>
                  </a:schemeClr>
                </a:solidFill>
              </a:rPr>
              <a:t> packet then send ’ack’</a:t>
            </a:r>
          </a:p>
        </p:txBody>
      </p:sp>
      <p:sp>
        <p:nvSpPr>
          <p:cNvPr id="31" name="TextBox 30">
            <a:extLst>
              <a:ext uri="{FF2B5EF4-FFF2-40B4-BE49-F238E27FC236}">
                <a16:creationId xmlns:a16="http://schemas.microsoft.com/office/drawing/2014/main" id="{5655DCDF-7725-574D-93C1-7D4CE849DE18}"/>
              </a:ext>
            </a:extLst>
          </p:cNvPr>
          <p:cNvSpPr txBox="1"/>
          <p:nvPr/>
        </p:nvSpPr>
        <p:spPr>
          <a:xfrm>
            <a:off x="1533396" y="1100274"/>
            <a:ext cx="717169" cy="369332"/>
          </a:xfrm>
          <a:prstGeom prst="rect">
            <a:avLst/>
          </a:prstGeom>
          <a:noFill/>
        </p:spPr>
        <p:txBody>
          <a:bodyPr wrap="square" rtlCol="0">
            <a:spAutoFit/>
          </a:bodyPr>
          <a:lstStyle/>
          <a:p>
            <a:r>
              <a:rPr lang="en-US" dirty="0">
                <a:solidFill>
                  <a:srgbClr val="FF0000"/>
                </a:solidFill>
              </a:rPr>
              <a:t>n=1</a:t>
            </a:r>
          </a:p>
        </p:txBody>
      </p:sp>
      <p:sp>
        <p:nvSpPr>
          <p:cNvPr id="32" name="TextBox 31">
            <a:extLst>
              <a:ext uri="{FF2B5EF4-FFF2-40B4-BE49-F238E27FC236}">
                <a16:creationId xmlns:a16="http://schemas.microsoft.com/office/drawing/2014/main" id="{F5F901D8-4FBD-1249-A2B8-8BB43BD92DEA}"/>
              </a:ext>
            </a:extLst>
          </p:cNvPr>
          <p:cNvSpPr txBox="1"/>
          <p:nvPr/>
        </p:nvSpPr>
        <p:spPr>
          <a:xfrm>
            <a:off x="1518156" y="2793699"/>
            <a:ext cx="772924" cy="369332"/>
          </a:xfrm>
          <a:prstGeom prst="rect">
            <a:avLst/>
          </a:prstGeom>
          <a:noFill/>
        </p:spPr>
        <p:txBody>
          <a:bodyPr wrap="square" rtlCol="0">
            <a:spAutoFit/>
          </a:bodyPr>
          <a:lstStyle/>
          <a:p>
            <a:r>
              <a:rPr lang="en-US" dirty="0">
                <a:solidFill>
                  <a:srgbClr val="FF0000"/>
                </a:solidFill>
              </a:rPr>
              <a:t>n=2</a:t>
            </a:r>
          </a:p>
        </p:txBody>
      </p:sp>
      <p:sp>
        <p:nvSpPr>
          <p:cNvPr id="33" name="TextBox 32">
            <a:extLst>
              <a:ext uri="{FF2B5EF4-FFF2-40B4-BE49-F238E27FC236}">
                <a16:creationId xmlns:a16="http://schemas.microsoft.com/office/drawing/2014/main" id="{FBF0489B-41E5-5A4F-BE68-4532C49B629E}"/>
              </a:ext>
            </a:extLst>
          </p:cNvPr>
          <p:cNvSpPr txBox="1"/>
          <p:nvPr/>
        </p:nvSpPr>
        <p:spPr>
          <a:xfrm>
            <a:off x="1107441" y="4532118"/>
            <a:ext cx="843457" cy="369332"/>
          </a:xfrm>
          <a:prstGeom prst="rect">
            <a:avLst/>
          </a:prstGeom>
          <a:noFill/>
        </p:spPr>
        <p:txBody>
          <a:bodyPr wrap="square" rtlCol="0">
            <a:spAutoFit/>
          </a:bodyPr>
          <a:lstStyle/>
          <a:p>
            <a:r>
              <a:rPr lang="en-US" dirty="0">
                <a:solidFill>
                  <a:srgbClr val="FF0000"/>
                </a:solidFill>
              </a:rPr>
              <a:t>n=4</a:t>
            </a:r>
          </a:p>
        </p:txBody>
      </p:sp>
      <p:cxnSp>
        <p:nvCxnSpPr>
          <p:cNvPr id="35" name="Straight Arrow Connector 34">
            <a:extLst>
              <a:ext uri="{FF2B5EF4-FFF2-40B4-BE49-F238E27FC236}">
                <a16:creationId xmlns:a16="http://schemas.microsoft.com/office/drawing/2014/main" id="{8A82673B-CF03-594C-8BD6-A150D83EEE6B}"/>
              </a:ext>
            </a:extLst>
          </p:cNvPr>
          <p:cNvCxnSpPr>
            <a:cxnSpLocks/>
          </p:cNvCxnSpPr>
          <p:nvPr/>
        </p:nvCxnSpPr>
        <p:spPr>
          <a:xfrm>
            <a:off x="2727960" y="1157331"/>
            <a:ext cx="4410205" cy="319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2AEE91-1459-ED43-9985-E17D6E0DD754}"/>
              </a:ext>
            </a:extLst>
          </p:cNvPr>
          <p:cNvCxnSpPr/>
          <p:nvPr/>
        </p:nvCxnSpPr>
        <p:spPr>
          <a:xfrm>
            <a:off x="3267204" y="2881405"/>
            <a:ext cx="38709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1B9BF4-4AB4-5B4B-A2F1-3B24CABD72F3}"/>
              </a:ext>
            </a:extLst>
          </p:cNvPr>
          <p:cNvCxnSpPr>
            <a:cxnSpLocks/>
          </p:cNvCxnSpPr>
          <p:nvPr/>
        </p:nvCxnSpPr>
        <p:spPr>
          <a:xfrm>
            <a:off x="3770124" y="4635290"/>
            <a:ext cx="34224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EB3D048-7C72-F142-889B-A7E620DEE308}"/>
              </a:ext>
            </a:extLst>
          </p:cNvPr>
          <p:cNvCxnSpPr>
            <a:cxnSpLocks/>
          </p:cNvCxnSpPr>
          <p:nvPr/>
        </p:nvCxnSpPr>
        <p:spPr>
          <a:xfrm>
            <a:off x="2712720" y="1385931"/>
            <a:ext cx="4410205" cy="31978"/>
          </a:xfrm>
          <a:prstGeom prst="straightConnector1">
            <a:avLst/>
          </a:prstGeom>
          <a:ln w="571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1017E-46CA-B449-AE71-C108DFFCEACB}"/>
              </a:ext>
            </a:extLst>
          </p:cNvPr>
          <p:cNvCxnSpPr/>
          <p:nvPr/>
        </p:nvCxnSpPr>
        <p:spPr>
          <a:xfrm>
            <a:off x="3251964" y="3125245"/>
            <a:ext cx="3870960" cy="0"/>
          </a:xfrm>
          <a:prstGeom prst="straightConnector1">
            <a:avLst/>
          </a:prstGeom>
          <a:ln w="571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330353-F51C-DC41-86FD-CCD8736850BE}"/>
              </a:ext>
            </a:extLst>
          </p:cNvPr>
          <p:cNvCxnSpPr>
            <a:cxnSpLocks/>
          </p:cNvCxnSpPr>
          <p:nvPr/>
        </p:nvCxnSpPr>
        <p:spPr>
          <a:xfrm>
            <a:off x="3770124" y="4869799"/>
            <a:ext cx="3422484" cy="0"/>
          </a:xfrm>
          <a:prstGeom prst="straightConnector1">
            <a:avLst/>
          </a:prstGeom>
          <a:ln w="5715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8A3734D-7568-E44E-924A-FD3EDB117262}"/>
              </a:ext>
            </a:extLst>
          </p:cNvPr>
          <p:cNvSpPr/>
          <p:nvPr/>
        </p:nvSpPr>
        <p:spPr>
          <a:xfrm>
            <a:off x="1796544" y="4571999"/>
            <a:ext cx="365760"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02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inVertical)">
                                      <p:cBhvr>
                                        <p:cTn id="18" dur="500"/>
                                        <p:tgtEl>
                                          <p:spTgt spid="3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barn(inVertical)">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500"/>
                                        <p:tgtEl>
                                          <p:spTgt spid="3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arn(inVertical)">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dissolv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barn(inVertical)">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ssolve">
                                      <p:cBhvr>
                                        <p:cTn id="60" dur="500"/>
                                        <p:tgtEl>
                                          <p:spTgt spid="2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dissolve">
                                      <p:cBhvr>
                                        <p:cTn id="63" dur="500"/>
                                        <p:tgtEl>
                                          <p:spTgt spid="3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dissolve">
                                      <p:cBhvr>
                                        <p:cTn id="66" dur="500"/>
                                        <p:tgtEl>
                                          <p:spTgt spid="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dissolve">
                                      <p:cBhvr>
                                        <p:cTn id="69" dur="500"/>
                                        <p:tgtEl>
                                          <p:spTgt spid="1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dissolve">
                                      <p:cBhvr>
                                        <p:cTn id="72" dur="500"/>
                                        <p:tgtEl>
                                          <p:spTgt spid="11"/>
                                        </p:tgtEl>
                                      </p:cBhvr>
                                    </p:animEffect>
                                  </p:childTnLst>
                                </p:cTn>
                              </p:par>
                              <p:par>
                                <p:cTn id="73" presetID="9"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dissolve">
                                      <p:cBhvr>
                                        <p:cTn id="75" dur="500"/>
                                        <p:tgtEl>
                                          <p:spTgt spid="3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dissolve">
                                      <p:cBhvr>
                                        <p:cTn id="81" dur="500"/>
                                        <p:tgtEl>
                                          <p:spTgt spid="4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dissolve">
                                      <p:cBhvr>
                                        <p:cTn id="8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20" grpId="0"/>
      <p:bldP spid="21" grpId="0"/>
      <p:bldP spid="22" grpId="0"/>
      <p:bldP spid="28" grpId="0"/>
      <p:bldP spid="29" grpId="0"/>
      <p:bldP spid="30" grpId="0"/>
      <p:bldP spid="31" grpId="0"/>
      <p:bldP spid="32" grpId="0"/>
      <p:bldP spid="33"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868C6-CE5E-4B1B-84B4-3DAE12860221}"/>
              </a:ext>
            </a:extLst>
          </p:cNvPr>
          <p:cNvSpPr>
            <a:spLocks noGrp="1"/>
          </p:cNvSpPr>
          <p:nvPr>
            <p:ph type="title"/>
          </p:nvPr>
        </p:nvSpPr>
        <p:spPr/>
        <p:txBody>
          <a:bodyPr/>
          <a:lstStyle/>
          <a:p>
            <a:r>
              <a:rPr lang="en-US" altLang="zh-CN" dirty="0"/>
              <a:t>Assessment</a:t>
            </a:r>
            <a:endParaRPr lang="zh-CN" altLang="en-US" dirty="0"/>
          </a:p>
        </p:txBody>
      </p:sp>
      <p:sp>
        <p:nvSpPr>
          <p:cNvPr id="4" name="日期占位符 3">
            <a:extLst>
              <a:ext uri="{FF2B5EF4-FFF2-40B4-BE49-F238E27FC236}">
                <a16:creationId xmlns:a16="http://schemas.microsoft.com/office/drawing/2014/main" id="{C4410154-3887-4D19-AE5E-0AD36D28693F}"/>
              </a:ext>
            </a:extLst>
          </p:cNvPr>
          <p:cNvSpPr>
            <a:spLocks noGrp="1"/>
          </p:cNvSpPr>
          <p:nvPr>
            <p:ph type="dt" sz="half" idx="10"/>
          </p:nvPr>
        </p:nvSpPr>
        <p:spPr/>
        <p:txBody>
          <a:bodyPr/>
          <a:lstStyle/>
          <a:p>
            <a:r>
              <a:rPr lang="en-US"/>
              <a:t>EE4204 (Part 1) Lab</a:t>
            </a:r>
          </a:p>
        </p:txBody>
      </p:sp>
      <p:sp>
        <p:nvSpPr>
          <p:cNvPr id="5" name="页脚占位符 4">
            <a:extLst>
              <a:ext uri="{FF2B5EF4-FFF2-40B4-BE49-F238E27FC236}">
                <a16:creationId xmlns:a16="http://schemas.microsoft.com/office/drawing/2014/main" id="{221B545B-4BEE-4255-B3BE-71E7DF95713A}"/>
              </a:ext>
            </a:extLst>
          </p:cNvPr>
          <p:cNvSpPr>
            <a:spLocks noGrp="1"/>
          </p:cNvSpPr>
          <p:nvPr>
            <p:ph type="ftr" sz="quarter" idx="11"/>
          </p:nvPr>
        </p:nvSpPr>
        <p:spPr/>
        <p:txBody>
          <a:bodyPr/>
          <a:lstStyle/>
          <a:p>
            <a:r>
              <a:rPr lang="en-US"/>
              <a:t>G. Mohan/NUS</a:t>
            </a:r>
          </a:p>
        </p:txBody>
      </p:sp>
      <p:sp>
        <p:nvSpPr>
          <p:cNvPr id="6" name="灯片编号占位符 5">
            <a:extLst>
              <a:ext uri="{FF2B5EF4-FFF2-40B4-BE49-F238E27FC236}">
                <a16:creationId xmlns:a16="http://schemas.microsoft.com/office/drawing/2014/main" id="{5274FB41-50DA-4334-A602-8A3E61EEB18A}"/>
              </a:ext>
            </a:extLst>
          </p:cNvPr>
          <p:cNvSpPr>
            <a:spLocks noGrp="1"/>
          </p:cNvSpPr>
          <p:nvPr>
            <p:ph type="sldNum" sz="quarter" idx="12"/>
          </p:nvPr>
        </p:nvSpPr>
        <p:spPr/>
        <p:txBody>
          <a:bodyPr/>
          <a:lstStyle/>
          <a:p>
            <a:fld id="{9DC9C1B8-E0BD-4B9F-A6A4-44AD34B1169C}" type="slidenum">
              <a:rPr lang="en-US" smtClean="0"/>
              <a:t>57</a:t>
            </a:fld>
            <a:endParaRPr lang="en-US"/>
          </a:p>
        </p:txBody>
      </p:sp>
      <p:sp>
        <p:nvSpPr>
          <p:cNvPr id="12" name="内容占位符 2">
            <a:extLst>
              <a:ext uri="{FF2B5EF4-FFF2-40B4-BE49-F238E27FC236}">
                <a16:creationId xmlns:a16="http://schemas.microsoft.com/office/drawing/2014/main" id="{404CB685-D8F9-4415-B125-D1386253FE66}"/>
              </a:ext>
            </a:extLst>
          </p:cNvPr>
          <p:cNvSpPr txBox="1">
            <a:spLocks/>
          </p:cNvSpPr>
          <p:nvPr/>
        </p:nvSpPr>
        <p:spPr>
          <a:xfrm>
            <a:off x="609600" y="1851390"/>
            <a:ext cx="109728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altLang="zh-CN" b="1" dirty="0"/>
              <a:t>Date: </a:t>
            </a:r>
            <a:r>
              <a:rPr lang="en-US" altLang="zh-CN" b="1" dirty="0">
                <a:solidFill>
                  <a:srgbClr val="FF0000"/>
                </a:solidFill>
              </a:rPr>
              <a:t>Week 13</a:t>
            </a:r>
            <a:r>
              <a:rPr lang="en-US" altLang="zh-CN" b="1" dirty="0"/>
              <a:t>, the exact time will be released later</a:t>
            </a:r>
          </a:p>
          <a:p>
            <a:r>
              <a:rPr lang="en-US" altLang="zh-CN" b="1" dirty="0"/>
              <a:t>Demo will be done </a:t>
            </a:r>
            <a:r>
              <a:rPr lang="en-US" altLang="zh-CN" b="1" dirty="0">
                <a:solidFill>
                  <a:srgbClr val="FF0000"/>
                </a:solidFill>
              </a:rPr>
              <a:t>one by one</a:t>
            </a:r>
          </a:p>
          <a:p>
            <a:r>
              <a:rPr lang="en-US" altLang="zh-CN" b="1" dirty="0"/>
              <a:t>Criteria</a:t>
            </a:r>
          </a:p>
          <a:p>
            <a:pPr lvl="1"/>
            <a:r>
              <a:rPr lang="en-US" altLang="zh-CN" b="1" dirty="0">
                <a:solidFill>
                  <a:srgbClr val="FF0000"/>
                </a:solidFill>
              </a:rPr>
              <a:t>Date transfer: </a:t>
            </a:r>
            <a:r>
              <a:rPr lang="en-US" altLang="zh-CN" b="1" dirty="0"/>
              <a:t>Make sure the program is ready to run</a:t>
            </a:r>
          </a:p>
          <a:p>
            <a:pPr lvl="1"/>
            <a:r>
              <a:rPr lang="en-US" altLang="zh-CN" b="1" dirty="0">
                <a:solidFill>
                  <a:srgbClr val="FF0000"/>
                </a:solidFill>
              </a:rPr>
              <a:t>Understanding of basic socket programming: </a:t>
            </a:r>
            <a:r>
              <a:rPr lang="en-US" altLang="zh-CN" b="1" dirty="0"/>
              <a:t>Basic steps for establishing UDP-based </a:t>
            </a:r>
          </a:p>
          <a:p>
            <a:pPr lvl="1"/>
            <a:r>
              <a:rPr lang="en-US" altLang="zh-CN" b="1" dirty="0">
                <a:solidFill>
                  <a:srgbClr val="FF0000"/>
                </a:solidFill>
              </a:rPr>
              <a:t>Implementation of the flow control</a:t>
            </a:r>
          </a:p>
          <a:p>
            <a:pPr lvl="1"/>
            <a:r>
              <a:rPr lang="en-US" altLang="zh-CN" b="1" dirty="0">
                <a:solidFill>
                  <a:srgbClr val="FF0000"/>
                </a:solidFill>
              </a:rPr>
              <a:t>Selection of parameter values</a:t>
            </a:r>
            <a:endParaRPr lang="zh-CN" altLang="en-US" b="1" dirty="0">
              <a:solidFill>
                <a:srgbClr val="FF0000"/>
              </a:solidFill>
            </a:endParaRPr>
          </a:p>
        </p:txBody>
      </p:sp>
    </p:spTree>
    <p:extLst>
      <p:ext uri="{BB962C8B-B14F-4D97-AF65-F5344CB8AC3E}">
        <p14:creationId xmlns:p14="http://schemas.microsoft.com/office/powerpoint/2010/main" val="137121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868C6-CE5E-4B1B-84B4-3DAE12860221}"/>
              </a:ext>
            </a:extLst>
          </p:cNvPr>
          <p:cNvSpPr>
            <a:spLocks noGrp="1"/>
          </p:cNvSpPr>
          <p:nvPr>
            <p:ph type="title"/>
          </p:nvPr>
        </p:nvSpPr>
        <p:spPr/>
        <p:txBody>
          <a:bodyPr/>
          <a:lstStyle/>
          <a:p>
            <a:r>
              <a:rPr lang="en-US" altLang="zh-CN" dirty="0"/>
              <a:t>Assessment</a:t>
            </a:r>
            <a:endParaRPr lang="zh-CN" altLang="en-US" dirty="0"/>
          </a:p>
        </p:txBody>
      </p:sp>
      <p:sp>
        <p:nvSpPr>
          <p:cNvPr id="4" name="日期占位符 3">
            <a:extLst>
              <a:ext uri="{FF2B5EF4-FFF2-40B4-BE49-F238E27FC236}">
                <a16:creationId xmlns:a16="http://schemas.microsoft.com/office/drawing/2014/main" id="{C4410154-3887-4D19-AE5E-0AD36D28693F}"/>
              </a:ext>
            </a:extLst>
          </p:cNvPr>
          <p:cNvSpPr>
            <a:spLocks noGrp="1"/>
          </p:cNvSpPr>
          <p:nvPr>
            <p:ph type="dt" sz="half" idx="10"/>
          </p:nvPr>
        </p:nvSpPr>
        <p:spPr/>
        <p:txBody>
          <a:bodyPr/>
          <a:lstStyle/>
          <a:p>
            <a:r>
              <a:rPr lang="en-US"/>
              <a:t>EE4204 (Part 1) Lab</a:t>
            </a:r>
          </a:p>
        </p:txBody>
      </p:sp>
      <p:sp>
        <p:nvSpPr>
          <p:cNvPr id="5" name="页脚占位符 4">
            <a:extLst>
              <a:ext uri="{FF2B5EF4-FFF2-40B4-BE49-F238E27FC236}">
                <a16:creationId xmlns:a16="http://schemas.microsoft.com/office/drawing/2014/main" id="{221B545B-4BEE-4255-B3BE-71E7DF95713A}"/>
              </a:ext>
            </a:extLst>
          </p:cNvPr>
          <p:cNvSpPr>
            <a:spLocks noGrp="1"/>
          </p:cNvSpPr>
          <p:nvPr>
            <p:ph type="ftr" sz="quarter" idx="11"/>
          </p:nvPr>
        </p:nvSpPr>
        <p:spPr/>
        <p:txBody>
          <a:bodyPr/>
          <a:lstStyle/>
          <a:p>
            <a:r>
              <a:rPr lang="en-US"/>
              <a:t>G. Mohan/NUS</a:t>
            </a:r>
          </a:p>
        </p:txBody>
      </p:sp>
      <p:sp>
        <p:nvSpPr>
          <p:cNvPr id="6" name="灯片编号占位符 5">
            <a:extLst>
              <a:ext uri="{FF2B5EF4-FFF2-40B4-BE49-F238E27FC236}">
                <a16:creationId xmlns:a16="http://schemas.microsoft.com/office/drawing/2014/main" id="{5274FB41-50DA-4334-A602-8A3E61EEB18A}"/>
              </a:ext>
            </a:extLst>
          </p:cNvPr>
          <p:cNvSpPr>
            <a:spLocks noGrp="1"/>
          </p:cNvSpPr>
          <p:nvPr>
            <p:ph type="sldNum" sz="quarter" idx="12"/>
          </p:nvPr>
        </p:nvSpPr>
        <p:spPr/>
        <p:txBody>
          <a:bodyPr/>
          <a:lstStyle/>
          <a:p>
            <a:fld id="{9DC9C1B8-E0BD-4B9F-A6A4-44AD34B1169C}" type="slidenum">
              <a:rPr lang="en-US" smtClean="0"/>
              <a:t>58</a:t>
            </a:fld>
            <a:endParaRPr lang="en-US"/>
          </a:p>
        </p:txBody>
      </p:sp>
      <p:sp>
        <p:nvSpPr>
          <p:cNvPr id="12" name="内容占位符 2">
            <a:extLst>
              <a:ext uri="{FF2B5EF4-FFF2-40B4-BE49-F238E27FC236}">
                <a16:creationId xmlns:a16="http://schemas.microsoft.com/office/drawing/2014/main" id="{404CB685-D8F9-4415-B125-D1386253FE66}"/>
              </a:ext>
            </a:extLst>
          </p:cNvPr>
          <p:cNvSpPr txBox="1">
            <a:spLocks/>
          </p:cNvSpPr>
          <p:nvPr/>
        </p:nvSpPr>
        <p:spPr>
          <a:xfrm>
            <a:off x="609600" y="2076943"/>
            <a:ext cx="109728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lvl="1"/>
            <a:r>
              <a:rPr lang="en-US" altLang="zh-CN" b="1" dirty="0">
                <a:solidFill>
                  <a:srgbClr val="FF0000"/>
                </a:solidFill>
              </a:rPr>
              <a:t>Performance trend of the experiment results</a:t>
            </a:r>
          </a:p>
          <a:p>
            <a:pPr lvl="1"/>
            <a:r>
              <a:rPr lang="en-US" altLang="zh-CN" b="1" dirty="0">
                <a:solidFill>
                  <a:srgbClr val="FF0000"/>
                </a:solidFill>
              </a:rPr>
              <a:t>Interpretation of the performance trend</a:t>
            </a:r>
          </a:p>
          <a:p>
            <a:r>
              <a:rPr lang="en-US" altLang="zh-CN" b="1" dirty="0"/>
              <a:t>What you need to do before the demo</a:t>
            </a:r>
          </a:p>
          <a:p>
            <a:pPr lvl="1"/>
            <a:r>
              <a:rPr lang="en-US" altLang="zh-CN" b="1" dirty="0"/>
              <a:t>Run your programs and tabulate/plot the performance results offline</a:t>
            </a:r>
          </a:p>
          <a:p>
            <a:pPr lvl="1"/>
            <a:r>
              <a:rPr lang="en-US" altLang="zh-CN" b="1" dirty="0"/>
              <a:t>Prepare a short report including your data and performance trend</a:t>
            </a:r>
          </a:p>
          <a:p>
            <a:r>
              <a:rPr lang="en-US" altLang="zh-CN" b="1" dirty="0"/>
              <a:t>The report will not be graded, which is just a supporting material</a:t>
            </a:r>
            <a:endParaRPr lang="en-US" altLang="zh-CN" b="1" dirty="0">
              <a:solidFill>
                <a:srgbClr val="FF0000"/>
              </a:solidFill>
            </a:endParaRPr>
          </a:p>
          <a:p>
            <a:pPr marL="118872" indent="0">
              <a:buNone/>
            </a:pPr>
            <a:endParaRPr lang="en-US" altLang="zh-CN" b="1" dirty="0"/>
          </a:p>
          <a:p>
            <a:pPr marL="457200" lvl="1" indent="0">
              <a:buNone/>
            </a:pPr>
            <a:endParaRPr lang="zh-CN" altLang="en-US" b="1" dirty="0">
              <a:solidFill>
                <a:srgbClr val="FF0000"/>
              </a:solidFill>
            </a:endParaRPr>
          </a:p>
        </p:txBody>
      </p:sp>
    </p:spTree>
    <p:extLst>
      <p:ext uri="{BB962C8B-B14F-4D97-AF65-F5344CB8AC3E}">
        <p14:creationId xmlns:p14="http://schemas.microsoft.com/office/powerpoint/2010/main" val="3941373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868C6-CE5E-4B1B-84B4-3DAE12860221}"/>
              </a:ext>
            </a:extLst>
          </p:cNvPr>
          <p:cNvSpPr>
            <a:spLocks noGrp="1"/>
          </p:cNvSpPr>
          <p:nvPr>
            <p:ph type="title"/>
          </p:nvPr>
        </p:nvSpPr>
        <p:spPr/>
        <p:txBody>
          <a:bodyPr/>
          <a:lstStyle/>
          <a:p>
            <a:r>
              <a:rPr lang="en-US" altLang="zh-CN" dirty="0"/>
              <a:t>Assessment</a:t>
            </a:r>
            <a:endParaRPr lang="zh-CN" altLang="en-US" dirty="0"/>
          </a:p>
        </p:txBody>
      </p:sp>
      <p:sp>
        <p:nvSpPr>
          <p:cNvPr id="4" name="日期占位符 3">
            <a:extLst>
              <a:ext uri="{FF2B5EF4-FFF2-40B4-BE49-F238E27FC236}">
                <a16:creationId xmlns:a16="http://schemas.microsoft.com/office/drawing/2014/main" id="{C4410154-3887-4D19-AE5E-0AD36D28693F}"/>
              </a:ext>
            </a:extLst>
          </p:cNvPr>
          <p:cNvSpPr>
            <a:spLocks noGrp="1"/>
          </p:cNvSpPr>
          <p:nvPr>
            <p:ph type="dt" sz="half" idx="10"/>
          </p:nvPr>
        </p:nvSpPr>
        <p:spPr/>
        <p:txBody>
          <a:bodyPr/>
          <a:lstStyle/>
          <a:p>
            <a:r>
              <a:rPr lang="en-US"/>
              <a:t>EE4204 (Part 1) Lab</a:t>
            </a:r>
          </a:p>
        </p:txBody>
      </p:sp>
      <p:sp>
        <p:nvSpPr>
          <p:cNvPr id="5" name="页脚占位符 4">
            <a:extLst>
              <a:ext uri="{FF2B5EF4-FFF2-40B4-BE49-F238E27FC236}">
                <a16:creationId xmlns:a16="http://schemas.microsoft.com/office/drawing/2014/main" id="{221B545B-4BEE-4255-B3BE-71E7DF95713A}"/>
              </a:ext>
            </a:extLst>
          </p:cNvPr>
          <p:cNvSpPr>
            <a:spLocks noGrp="1"/>
          </p:cNvSpPr>
          <p:nvPr>
            <p:ph type="ftr" sz="quarter" idx="11"/>
          </p:nvPr>
        </p:nvSpPr>
        <p:spPr/>
        <p:txBody>
          <a:bodyPr/>
          <a:lstStyle/>
          <a:p>
            <a:r>
              <a:rPr lang="en-US"/>
              <a:t>G. Mohan/NUS</a:t>
            </a:r>
          </a:p>
        </p:txBody>
      </p:sp>
      <p:sp>
        <p:nvSpPr>
          <p:cNvPr id="6" name="灯片编号占位符 5">
            <a:extLst>
              <a:ext uri="{FF2B5EF4-FFF2-40B4-BE49-F238E27FC236}">
                <a16:creationId xmlns:a16="http://schemas.microsoft.com/office/drawing/2014/main" id="{5274FB41-50DA-4334-A602-8A3E61EEB18A}"/>
              </a:ext>
            </a:extLst>
          </p:cNvPr>
          <p:cNvSpPr>
            <a:spLocks noGrp="1"/>
          </p:cNvSpPr>
          <p:nvPr>
            <p:ph type="sldNum" sz="quarter" idx="12"/>
          </p:nvPr>
        </p:nvSpPr>
        <p:spPr/>
        <p:txBody>
          <a:bodyPr/>
          <a:lstStyle/>
          <a:p>
            <a:fld id="{9DC9C1B8-E0BD-4B9F-A6A4-44AD34B1169C}" type="slidenum">
              <a:rPr lang="en-US" smtClean="0"/>
              <a:t>59</a:t>
            </a:fld>
            <a:endParaRPr lang="en-US"/>
          </a:p>
        </p:txBody>
      </p:sp>
      <p:sp>
        <p:nvSpPr>
          <p:cNvPr id="12" name="内容占位符 2">
            <a:extLst>
              <a:ext uri="{FF2B5EF4-FFF2-40B4-BE49-F238E27FC236}">
                <a16:creationId xmlns:a16="http://schemas.microsoft.com/office/drawing/2014/main" id="{404CB685-D8F9-4415-B125-D1386253FE66}"/>
              </a:ext>
            </a:extLst>
          </p:cNvPr>
          <p:cNvSpPr txBox="1">
            <a:spLocks/>
          </p:cNvSpPr>
          <p:nvPr/>
        </p:nvSpPr>
        <p:spPr>
          <a:xfrm>
            <a:off x="609600" y="1851390"/>
            <a:ext cx="109728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altLang="zh-CN" b="1" dirty="0"/>
              <a:t>During the demo</a:t>
            </a:r>
          </a:p>
          <a:p>
            <a:pPr lvl="1"/>
            <a:r>
              <a:rPr lang="en-US" altLang="zh-CN" b="1" dirty="0">
                <a:solidFill>
                  <a:srgbClr val="FF0000"/>
                </a:solidFill>
              </a:rPr>
              <a:t>Run program</a:t>
            </a:r>
            <a:endParaRPr lang="en-US" altLang="zh-CN" b="1" dirty="0"/>
          </a:p>
          <a:p>
            <a:pPr lvl="1"/>
            <a:r>
              <a:rPr lang="en-US" altLang="zh-CN" b="1" dirty="0">
                <a:solidFill>
                  <a:srgbClr val="FF0000"/>
                </a:solidFill>
              </a:rPr>
              <a:t>Go through your code and explain the logic</a:t>
            </a:r>
            <a:endParaRPr lang="en-US" altLang="zh-CN" b="1" dirty="0"/>
          </a:p>
          <a:p>
            <a:pPr lvl="1"/>
            <a:r>
              <a:rPr lang="en-US" altLang="zh-CN" b="1" dirty="0">
                <a:solidFill>
                  <a:srgbClr val="FF0000"/>
                </a:solidFill>
              </a:rPr>
              <a:t>Show the report of data and performance trend figures</a:t>
            </a:r>
          </a:p>
          <a:p>
            <a:pPr lvl="1"/>
            <a:r>
              <a:rPr lang="en-US" altLang="zh-CN" b="1" dirty="0">
                <a:solidFill>
                  <a:srgbClr val="FF0000"/>
                </a:solidFill>
              </a:rPr>
              <a:t>Answer questions by GA, if any</a:t>
            </a:r>
          </a:p>
          <a:p>
            <a:pPr lvl="1"/>
            <a:endParaRPr lang="en-US" altLang="zh-CN" b="1" dirty="0"/>
          </a:p>
          <a:p>
            <a:r>
              <a:rPr lang="en-US" altLang="zh-CN" b="1" dirty="0"/>
              <a:t>The marks are only based on the demo session!</a:t>
            </a:r>
          </a:p>
          <a:p>
            <a:pPr lvl="1"/>
            <a:endParaRPr lang="zh-CN" altLang="en-US" b="1" dirty="0">
              <a:solidFill>
                <a:srgbClr val="FF0000"/>
              </a:solidFill>
            </a:endParaRPr>
          </a:p>
        </p:txBody>
      </p:sp>
    </p:spTree>
    <p:extLst>
      <p:ext uri="{BB962C8B-B14F-4D97-AF65-F5344CB8AC3E}">
        <p14:creationId xmlns:p14="http://schemas.microsoft.com/office/powerpoint/2010/main" val="53216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AC1D-6DF2-8641-9944-F2D5681D7382}"/>
              </a:ext>
            </a:extLst>
          </p:cNvPr>
          <p:cNvSpPr>
            <a:spLocks noGrp="1"/>
          </p:cNvSpPr>
          <p:nvPr>
            <p:ph type="title"/>
          </p:nvPr>
        </p:nvSpPr>
        <p:spPr/>
        <p:txBody>
          <a:bodyPr/>
          <a:lstStyle/>
          <a:p>
            <a:r>
              <a:rPr lang="en-US" dirty="0"/>
              <a:t>UDP</a:t>
            </a:r>
          </a:p>
        </p:txBody>
      </p:sp>
      <p:sp>
        <p:nvSpPr>
          <p:cNvPr id="3" name="Date Placeholder 2">
            <a:extLst>
              <a:ext uri="{FF2B5EF4-FFF2-40B4-BE49-F238E27FC236}">
                <a16:creationId xmlns:a16="http://schemas.microsoft.com/office/drawing/2014/main" id="{28412FD1-9147-674E-865F-FD84B3E257AC}"/>
              </a:ext>
            </a:extLst>
          </p:cNvPr>
          <p:cNvSpPr>
            <a:spLocks noGrp="1"/>
          </p:cNvSpPr>
          <p:nvPr>
            <p:ph type="dt" sz="half" idx="10"/>
          </p:nvPr>
        </p:nvSpPr>
        <p:spPr/>
        <p:txBody>
          <a:bodyPr/>
          <a:lstStyle/>
          <a:p>
            <a:r>
              <a:rPr lang="en-US"/>
              <a:t>EE4204 (Part 1) Lab</a:t>
            </a:r>
          </a:p>
        </p:txBody>
      </p:sp>
      <p:sp>
        <p:nvSpPr>
          <p:cNvPr id="4" name="Footer Placeholder 3">
            <a:extLst>
              <a:ext uri="{FF2B5EF4-FFF2-40B4-BE49-F238E27FC236}">
                <a16:creationId xmlns:a16="http://schemas.microsoft.com/office/drawing/2014/main" id="{C2713F52-62D4-5A4D-A710-6E8574B34DD6}"/>
              </a:ext>
            </a:extLst>
          </p:cNvPr>
          <p:cNvSpPr>
            <a:spLocks noGrp="1"/>
          </p:cNvSpPr>
          <p:nvPr>
            <p:ph type="ftr" sz="quarter" idx="11"/>
          </p:nvPr>
        </p:nvSpPr>
        <p:spPr/>
        <p:txBody>
          <a:bodyPr/>
          <a:lstStyle/>
          <a:p>
            <a:r>
              <a:rPr lang="en-US"/>
              <a:t>G. Mohan/NUS</a:t>
            </a:r>
          </a:p>
        </p:txBody>
      </p:sp>
      <p:sp>
        <p:nvSpPr>
          <p:cNvPr id="5" name="Slide Number Placeholder 4">
            <a:extLst>
              <a:ext uri="{FF2B5EF4-FFF2-40B4-BE49-F238E27FC236}">
                <a16:creationId xmlns:a16="http://schemas.microsoft.com/office/drawing/2014/main" id="{4105F47F-E555-0E49-9D72-CA80C1E7F02D}"/>
              </a:ext>
            </a:extLst>
          </p:cNvPr>
          <p:cNvSpPr>
            <a:spLocks noGrp="1"/>
          </p:cNvSpPr>
          <p:nvPr>
            <p:ph type="sldNum" sz="quarter" idx="12"/>
          </p:nvPr>
        </p:nvSpPr>
        <p:spPr/>
        <p:txBody>
          <a:bodyPr/>
          <a:lstStyle/>
          <a:p>
            <a:fld id="{9DC9C1B8-E0BD-4B9F-A6A4-44AD34B1169C}" type="slidenum">
              <a:rPr lang="en-US" smtClean="0"/>
              <a:t>6</a:t>
            </a:fld>
            <a:endParaRPr lang="en-US"/>
          </a:p>
        </p:txBody>
      </p:sp>
      <p:graphicFrame>
        <p:nvGraphicFramePr>
          <p:cNvPr id="7" name="Diagram 6">
            <a:extLst>
              <a:ext uri="{FF2B5EF4-FFF2-40B4-BE49-F238E27FC236}">
                <a16:creationId xmlns:a16="http://schemas.microsoft.com/office/drawing/2014/main" id="{C1C7672C-B066-A741-BFDA-C900923E2A12}"/>
              </a:ext>
            </a:extLst>
          </p:cNvPr>
          <p:cNvGraphicFramePr/>
          <p:nvPr>
            <p:extLst>
              <p:ext uri="{D42A27DB-BD31-4B8C-83A1-F6EECF244321}">
                <p14:modId xmlns:p14="http://schemas.microsoft.com/office/powerpoint/2010/main" val="2307921891"/>
              </p:ext>
            </p:extLst>
          </p:nvPr>
        </p:nvGraphicFramePr>
        <p:xfrm>
          <a:off x="1795069" y="1703614"/>
          <a:ext cx="6010031" cy="4465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DDABC067-497E-C242-9C64-20D219AA9B26}"/>
              </a:ext>
            </a:extLst>
          </p:cNvPr>
          <p:cNvGraphicFramePr/>
          <p:nvPr>
            <p:extLst>
              <p:ext uri="{D42A27DB-BD31-4B8C-83A1-F6EECF244321}">
                <p14:modId xmlns:p14="http://schemas.microsoft.com/office/powerpoint/2010/main" val="3151644513"/>
              </p:ext>
            </p:extLst>
          </p:nvPr>
        </p:nvGraphicFramePr>
        <p:xfrm>
          <a:off x="6922806" y="2907324"/>
          <a:ext cx="2244641" cy="32850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a:extLst>
              <a:ext uri="{FF2B5EF4-FFF2-40B4-BE49-F238E27FC236}">
                <a16:creationId xmlns:a16="http://schemas.microsoft.com/office/drawing/2014/main" id="{2C00E5BA-1EF7-AA45-AD30-0776112EF55B}"/>
              </a:ext>
            </a:extLst>
          </p:cNvPr>
          <p:cNvSpPr/>
          <p:nvPr/>
        </p:nvSpPr>
        <p:spPr>
          <a:xfrm>
            <a:off x="3704492" y="4079635"/>
            <a:ext cx="5462955" cy="961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BA67663-A2B3-0841-9520-F7BE73CD4025}"/>
              </a:ext>
            </a:extLst>
          </p:cNvPr>
          <p:cNvCxnSpPr/>
          <p:nvPr/>
        </p:nvCxnSpPr>
        <p:spPr>
          <a:xfrm>
            <a:off x="5673969" y="4548554"/>
            <a:ext cx="15240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1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001-1B5A-8E4F-8257-A05DD91565D5}"/>
              </a:ext>
            </a:extLst>
          </p:cNvPr>
          <p:cNvSpPr>
            <a:spLocks noGrp="1"/>
          </p:cNvSpPr>
          <p:nvPr>
            <p:ph type="title"/>
          </p:nvPr>
        </p:nvSpPr>
        <p:spPr/>
        <p:txBody>
          <a:bodyPr/>
          <a:lstStyle/>
          <a:p>
            <a:r>
              <a:rPr lang="en-US" dirty="0"/>
              <a:t>UDP (Connectionless)</a:t>
            </a:r>
          </a:p>
        </p:txBody>
      </p:sp>
      <p:sp>
        <p:nvSpPr>
          <p:cNvPr id="3" name="Text Placeholder 2">
            <a:extLst>
              <a:ext uri="{FF2B5EF4-FFF2-40B4-BE49-F238E27FC236}">
                <a16:creationId xmlns:a16="http://schemas.microsoft.com/office/drawing/2014/main" id="{0A45A38E-740E-8D46-B0E7-348FC662E46F}"/>
              </a:ext>
            </a:extLst>
          </p:cNvPr>
          <p:cNvSpPr>
            <a:spLocks noGrp="1"/>
          </p:cNvSpPr>
          <p:nvPr>
            <p:ph type="body" idx="1"/>
          </p:nvPr>
        </p:nvSpPr>
        <p:spPr/>
        <p:txBody>
          <a:bodyPr/>
          <a:lstStyle/>
          <a:p>
            <a:r>
              <a:rPr lang="en-US" dirty="0"/>
              <a:t>Server</a:t>
            </a:r>
          </a:p>
        </p:txBody>
      </p:sp>
      <p:sp>
        <p:nvSpPr>
          <p:cNvPr id="4" name="Content Placeholder 3">
            <a:extLst>
              <a:ext uri="{FF2B5EF4-FFF2-40B4-BE49-F238E27FC236}">
                <a16:creationId xmlns:a16="http://schemas.microsoft.com/office/drawing/2014/main" id="{EDAF9D6D-C582-4242-9FB4-52D243AF528A}"/>
              </a:ext>
            </a:extLst>
          </p:cNvPr>
          <p:cNvSpPr>
            <a:spLocks noGrp="1"/>
          </p:cNvSpPr>
          <p:nvPr>
            <p:ph sz="half" idx="2"/>
          </p:nvPr>
        </p:nvSpPr>
        <p:spPr/>
        <p:txBody>
          <a:bodyPr/>
          <a:lstStyle/>
          <a:p>
            <a:r>
              <a:rPr lang="en-US" dirty="0"/>
              <a:t>Create socket</a:t>
            </a:r>
          </a:p>
          <a:p>
            <a:r>
              <a:rPr lang="en-US" dirty="0"/>
              <a:t>Bind</a:t>
            </a:r>
          </a:p>
          <a:p>
            <a:r>
              <a:rPr lang="en-US" dirty="0" err="1"/>
              <a:t>ReceiveFrom</a:t>
            </a:r>
            <a:endParaRPr lang="en-US" dirty="0"/>
          </a:p>
        </p:txBody>
      </p:sp>
      <p:sp>
        <p:nvSpPr>
          <p:cNvPr id="5" name="Text Placeholder 4">
            <a:extLst>
              <a:ext uri="{FF2B5EF4-FFF2-40B4-BE49-F238E27FC236}">
                <a16:creationId xmlns:a16="http://schemas.microsoft.com/office/drawing/2014/main" id="{836856B0-8AF8-6E43-8CE0-5EB02151DEE4}"/>
              </a:ext>
            </a:extLst>
          </p:cNvPr>
          <p:cNvSpPr>
            <a:spLocks noGrp="1"/>
          </p:cNvSpPr>
          <p:nvPr>
            <p:ph type="body" sz="quarter" idx="3"/>
          </p:nvPr>
        </p:nvSpPr>
        <p:spPr/>
        <p:txBody>
          <a:bodyPr/>
          <a:lstStyle/>
          <a:p>
            <a:r>
              <a:rPr lang="en-US" dirty="0"/>
              <a:t>client</a:t>
            </a:r>
          </a:p>
        </p:txBody>
      </p:sp>
      <p:sp>
        <p:nvSpPr>
          <p:cNvPr id="6" name="Content Placeholder 5">
            <a:extLst>
              <a:ext uri="{FF2B5EF4-FFF2-40B4-BE49-F238E27FC236}">
                <a16:creationId xmlns:a16="http://schemas.microsoft.com/office/drawing/2014/main" id="{06FAB1EF-7217-9A4B-BF43-A9E7033B2F19}"/>
              </a:ext>
            </a:extLst>
          </p:cNvPr>
          <p:cNvSpPr>
            <a:spLocks noGrp="1"/>
          </p:cNvSpPr>
          <p:nvPr>
            <p:ph sz="quarter" idx="4"/>
          </p:nvPr>
        </p:nvSpPr>
        <p:spPr/>
        <p:txBody>
          <a:bodyPr/>
          <a:lstStyle/>
          <a:p>
            <a:r>
              <a:rPr lang="en-US" dirty="0">
                <a:solidFill>
                  <a:srgbClr val="FF0000"/>
                </a:solidFill>
              </a:rPr>
              <a:t>Create socket</a:t>
            </a:r>
          </a:p>
          <a:p>
            <a:r>
              <a:rPr lang="en-US" dirty="0" err="1">
                <a:solidFill>
                  <a:srgbClr val="FF0000"/>
                </a:solidFill>
              </a:rPr>
              <a:t>SendTo</a:t>
            </a:r>
            <a:endParaRPr lang="en-US" dirty="0">
              <a:solidFill>
                <a:srgbClr val="FF0000"/>
              </a:solidFill>
            </a:endParaRPr>
          </a:p>
          <a:p>
            <a:endParaRPr lang="en-US" dirty="0"/>
          </a:p>
        </p:txBody>
      </p:sp>
      <p:sp>
        <p:nvSpPr>
          <p:cNvPr id="7" name="Date Placeholder 6">
            <a:extLst>
              <a:ext uri="{FF2B5EF4-FFF2-40B4-BE49-F238E27FC236}">
                <a16:creationId xmlns:a16="http://schemas.microsoft.com/office/drawing/2014/main" id="{710F36AB-3985-C54F-AF4B-12A32F22B7E1}"/>
              </a:ext>
            </a:extLst>
          </p:cNvPr>
          <p:cNvSpPr>
            <a:spLocks noGrp="1"/>
          </p:cNvSpPr>
          <p:nvPr>
            <p:ph type="dt" sz="half" idx="10"/>
          </p:nvPr>
        </p:nvSpPr>
        <p:spPr/>
        <p:txBody>
          <a:bodyPr/>
          <a:lstStyle/>
          <a:p>
            <a:r>
              <a:rPr lang="en-US"/>
              <a:t>EE4204 (Part 1) Lab</a:t>
            </a:r>
          </a:p>
        </p:txBody>
      </p:sp>
      <p:sp>
        <p:nvSpPr>
          <p:cNvPr id="8" name="Footer Placeholder 7">
            <a:extLst>
              <a:ext uri="{FF2B5EF4-FFF2-40B4-BE49-F238E27FC236}">
                <a16:creationId xmlns:a16="http://schemas.microsoft.com/office/drawing/2014/main" id="{2EF9CB32-F6B0-C54F-A63B-BEEDACFD71EA}"/>
              </a:ext>
            </a:extLst>
          </p:cNvPr>
          <p:cNvSpPr>
            <a:spLocks noGrp="1"/>
          </p:cNvSpPr>
          <p:nvPr>
            <p:ph type="ftr" sz="quarter" idx="11"/>
          </p:nvPr>
        </p:nvSpPr>
        <p:spPr/>
        <p:txBody>
          <a:bodyPr/>
          <a:lstStyle/>
          <a:p>
            <a:r>
              <a:rPr lang="en-US"/>
              <a:t>G. Mohan/NUS</a:t>
            </a:r>
          </a:p>
        </p:txBody>
      </p:sp>
      <p:sp>
        <p:nvSpPr>
          <p:cNvPr id="9" name="Slide Number Placeholder 8">
            <a:extLst>
              <a:ext uri="{FF2B5EF4-FFF2-40B4-BE49-F238E27FC236}">
                <a16:creationId xmlns:a16="http://schemas.microsoft.com/office/drawing/2014/main" id="{56DE5792-47B3-4F4C-ACC2-3A3DAE60614C}"/>
              </a:ext>
            </a:extLst>
          </p:cNvPr>
          <p:cNvSpPr>
            <a:spLocks noGrp="1"/>
          </p:cNvSpPr>
          <p:nvPr>
            <p:ph type="sldNum" sz="quarter" idx="12"/>
          </p:nvPr>
        </p:nvSpPr>
        <p:spPr/>
        <p:txBody>
          <a:bodyPr/>
          <a:lstStyle/>
          <a:p>
            <a:fld id="{9DC9C1B8-E0BD-4B9F-A6A4-44AD34B1169C}" type="slidenum">
              <a:rPr lang="en-US" smtClean="0"/>
              <a:t>7</a:t>
            </a:fld>
            <a:endParaRPr lang="en-US"/>
          </a:p>
        </p:txBody>
      </p:sp>
    </p:spTree>
    <p:extLst>
      <p:ext uri="{BB962C8B-B14F-4D97-AF65-F5344CB8AC3E}">
        <p14:creationId xmlns:p14="http://schemas.microsoft.com/office/powerpoint/2010/main" val="80432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48B34-010D-944F-AB71-FEC2E891CF3E}"/>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2C0A8AEB-18BF-6F4C-8132-DB6B69754DBD}"/>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7A89E9E-07D3-9D49-B488-3798D6F9BAF3}"/>
              </a:ext>
            </a:extLst>
          </p:cNvPr>
          <p:cNvSpPr>
            <a:spLocks noGrp="1"/>
          </p:cNvSpPr>
          <p:nvPr>
            <p:ph type="sldNum" sz="quarter" idx="12"/>
          </p:nvPr>
        </p:nvSpPr>
        <p:spPr/>
        <p:txBody>
          <a:bodyPr/>
          <a:lstStyle/>
          <a:p>
            <a:fld id="{9DC9C1B8-E0BD-4B9F-A6A4-44AD34B1169C}" type="slidenum">
              <a:rPr lang="en-US" smtClean="0"/>
              <a:t>8</a:t>
            </a:fld>
            <a:endParaRPr lang="en-US"/>
          </a:p>
        </p:txBody>
      </p:sp>
      <p:pic>
        <p:nvPicPr>
          <p:cNvPr id="5" name="Picture 4">
            <a:extLst>
              <a:ext uri="{FF2B5EF4-FFF2-40B4-BE49-F238E27FC236}">
                <a16:creationId xmlns:a16="http://schemas.microsoft.com/office/drawing/2014/main" id="{EF645B03-AE38-334A-9F60-7F54E4BD3228}"/>
              </a:ext>
            </a:extLst>
          </p:cNvPr>
          <p:cNvPicPr>
            <a:picLocks noChangeAspect="1"/>
          </p:cNvPicPr>
          <p:nvPr/>
        </p:nvPicPr>
        <p:blipFill>
          <a:blip r:embed="rId2"/>
          <a:stretch>
            <a:fillRect/>
          </a:stretch>
        </p:blipFill>
        <p:spPr>
          <a:xfrm>
            <a:off x="2196818" y="0"/>
            <a:ext cx="7798363" cy="6858000"/>
          </a:xfrm>
          <a:prstGeom prst="rect">
            <a:avLst/>
          </a:prstGeom>
        </p:spPr>
      </p:pic>
      <p:sp>
        <p:nvSpPr>
          <p:cNvPr id="6" name="Rectangle 5">
            <a:extLst>
              <a:ext uri="{FF2B5EF4-FFF2-40B4-BE49-F238E27FC236}">
                <a16:creationId xmlns:a16="http://schemas.microsoft.com/office/drawing/2014/main" id="{A42AAFAF-9C8E-4246-896F-30ADEF8ED411}"/>
              </a:ext>
            </a:extLst>
          </p:cNvPr>
          <p:cNvSpPr/>
          <p:nvPr/>
        </p:nvSpPr>
        <p:spPr>
          <a:xfrm>
            <a:off x="2536723" y="2920181"/>
            <a:ext cx="2757948" cy="235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36CC95-BB08-4A44-AA07-AA20D717D3CA}"/>
              </a:ext>
            </a:extLst>
          </p:cNvPr>
          <p:cNvSpPr txBox="1"/>
          <p:nvPr/>
        </p:nvSpPr>
        <p:spPr>
          <a:xfrm>
            <a:off x="609600" y="3156155"/>
            <a:ext cx="2790092" cy="461665"/>
          </a:xfrm>
          <a:prstGeom prst="rect">
            <a:avLst/>
          </a:prstGeom>
          <a:noFill/>
        </p:spPr>
        <p:txBody>
          <a:bodyPr wrap="square" rtlCol="0">
            <a:spAutoFit/>
          </a:bodyPr>
          <a:lstStyle/>
          <a:p>
            <a:r>
              <a:rPr lang="en-US" sz="2400" b="1" dirty="0">
                <a:solidFill>
                  <a:srgbClr val="00B050"/>
                </a:solidFill>
              </a:rPr>
              <a:t>Client</a:t>
            </a:r>
          </a:p>
        </p:txBody>
      </p:sp>
    </p:spTree>
    <p:extLst>
      <p:ext uri="{BB962C8B-B14F-4D97-AF65-F5344CB8AC3E}">
        <p14:creationId xmlns:p14="http://schemas.microsoft.com/office/powerpoint/2010/main" val="2354666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DD4F7-CD08-1641-B1C1-E8A79A9DE8C2}"/>
              </a:ext>
            </a:extLst>
          </p:cNvPr>
          <p:cNvSpPr>
            <a:spLocks noGrp="1"/>
          </p:cNvSpPr>
          <p:nvPr>
            <p:ph type="dt" sz="half" idx="10"/>
          </p:nvPr>
        </p:nvSpPr>
        <p:spPr/>
        <p:txBody>
          <a:bodyPr/>
          <a:lstStyle/>
          <a:p>
            <a:r>
              <a:rPr lang="en-US"/>
              <a:t>EE4204 (Part 1) Lab</a:t>
            </a:r>
          </a:p>
        </p:txBody>
      </p:sp>
      <p:sp>
        <p:nvSpPr>
          <p:cNvPr id="3" name="Footer Placeholder 2">
            <a:extLst>
              <a:ext uri="{FF2B5EF4-FFF2-40B4-BE49-F238E27FC236}">
                <a16:creationId xmlns:a16="http://schemas.microsoft.com/office/drawing/2014/main" id="{C8DBAEDD-102A-414B-8090-7C78196C618F}"/>
              </a:ext>
            </a:extLst>
          </p:cNvPr>
          <p:cNvSpPr>
            <a:spLocks noGrp="1"/>
          </p:cNvSpPr>
          <p:nvPr>
            <p:ph type="ftr" sz="quarter" idx="11"/>
          </p:nvPr>
        </p:nvSpPr>
        <p:spPr/>
        <p:txBody>
          <a:bodyPr/>
          <a:lstStyle/>
          <a:p>
            <a:r>
              <a:rPr lang="en-US"/>
              <a:t>G. Mohan/NUS</a:t>
            </a:r>
          </a:p>
        </p:txBody>
      </p:sp>
      <p:sp>
        <p:nvSpPr>
          <p:cNvPr id="4" name="Slide Number Placeholder 3">
            <a:extLst>
              <a:ext uri="{FF2B5EF4-FFF2-40B4-BE49-F238E27FC236}">
                <a16:creationId xmlns:a16="http://schemas.microsoft.com/office/drawing/2014/main" id="{0981103A-9A31-3541-81FC-7817773415B4}"/>
              </a:ext>
            </a:extLst>
          </p:cNvPr>
          <p:cNvSpPr>
            <a:spLocks noGrp="1"/>
          </p:cNvSpPr>
          <p:nvPr>
            <p:ph type="sldNum" sz="quarter" idx="12"/>
          </p:nvPr>
        </p:nvSpPr>
        <p:spPr/>
        <p:txBody>
          <a:bodyPr/>
          <a:lstStyle/>
          <a:p>
            <a:fld id="{9DC9C1B8-E0BD-4B9F-A6A4-44AD34B1169C}" type="slidenum">
              <a:rPr lang="en-US" smtClean="0"/>
              <a:t>9</a:t>
            </a:fld>
            <a:endParaRPr lang="en-US"/>
          </a:p>
        </p:txBody>
      </p:sp>
      <p:pic>
        <p:nvPicPr>
          <p:cNvPr id="5" name="Picture 4">
            <a:extLst>
              <a:ext uri="{FF2B5EF4-FFF2-40B4-BE49-F238E27FC236}">
                <a16:creationId xmlns:a16="http://schemas.microsoft.com/office/drawing/2014/main" id="{52A33E84-56C6-C649-A4A5-927D7728ACD4}"/>
              </a:ext>
            </a:extLst>
          </p:cNvPr>
          <p:cNvPicPr>
            <a:picLocks noChangeAspect="1"/>
          </p:cNvPicPr>
          <p:nvPr/>
        </p:nvPicPr>
        <p:blipFill>
          <a:blip r:embed="rId2"/>
          <a:stretch>
            <a:fillRect/>
          </a:stretch>
        </p:blipFill>
        <p:spPr>
          <a:xfrm>
            <a:off x="1820574" y="2145969"/>
            <a:ext cx="10248900" cy="2146300"/>
          </a:xfrm>
          <a:prstGeom prst="rect">
            <a:avLst/>
          </a:prstGeom>
        </p:spPr>
      </p:pic>
      <p:sp>
        <p:nvSpPr>
          <p:cNvPr id="6" name="Rectangle 5">
            <a:extLst>
              <a:ext uri="{FF2B5EF4-FFF2-40B4-BE49-F238E27FC236}">
                <a16:creationId xmlns:a16="http://schemas.microsoft.com/office/drawing/2014/main" id="{40111F0F-D746-7940-84DE-3F4581F4D0E3}"/>
              </a:ext>
            </a:extLst>
          </p:cNvPr>
          <p:cNvSpPr/>
          <p:nvPr/>
        </p:nvSpPr>
        <p:spPr>
          <a:xfrm>
            <a:off x="2227006" y="3603902"/>
            <a:ext cx="5176683" cy="250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0645B7-4D96-4F47-9BFF-DE07D60B0E35}"/>
              </a:ext>
            </a:extLst>
          </p:cNvPr>
          <p:cNvSpPr txBox="1"/>
          <p:nvPr/>
        </p:nvSpPr>
        <p:spPr>
          <a:xfrm>
            <a:off x="609600" y="3156155"/>
            <a:ext cx="2790092" cy="830997"/>
          </a:xfrm>
          <a:prstGeom prst="rect">
            <a:avLst/>
          </a:prstGeom>
          <a:noFill/>
        </p:spPr>
        <p:txBody>
          <a:bodyPr wrap="square" rtlCol="0">
            <a:spAutoFit/>
          </a:bodyPr>
          <a:lstStyle/>
          <a:p>
            <a:r>
              <a:rPr lang="en-US" sz="2400" b="1" dirty="0">
                <a:solidFill>
                  <a:srgbClr val="00B050"/>
                </a:solidFill>
              </a:rPr>
              <a:t>Client</a:t>
            </a:r>
          </a:p>
          <a:p>
            <a:r>
              <a:rPr lang="en-US" sz="2400" b="1" dirty="0">
                <a:solidFill>
                  <a:srgbClr val="00B050"/>
                </a:solidFill>
              </a:rPr>
              <a:t>(</a:t>
            </a:r>
            <a:r>
              <a:rPr lang="en-US" sz="2400" b="1" dirty="0" err="1">
                <a:solidFill>
                  <a:srgbClr val="00B050"/>
                </a:solidFill>
              </a:rPr>
              <a:t>conti</a:t>
            </a:r>
            <a:r>
              <a:rPr lang="en-US" sz="2400" b="1" dirty="0">
                <a:solidFill>
                  <a:srgbClr val="00B050"/>
                </a:solidFill>
              </a:rPr>
              <a:t>:)</a:t>
            </a:r>
          </a:p>
        </p:txBody>
      </p:sp>
    </p:spTree>
    <p:extLst>
      <p:ext uri="{BB962C8B-B14F-4D97-AF65-F5344CB8AC3E}">
        <p14:creationId xmlns:p14="http://schemas.microsoft.com/office/powerpoint/2010/main" val="601980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3085</TotalTime>
  <Words>2864</Words>
  <Application>Microsoft Office PowerPoint</Application>
  <PresentationFormat>Widescreen</PresentationFormat>
  <Paragraphs>548</Paragraphs>
  <Slides>59</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宋体</vt:lpstr>
      <vt:lpstr>Arial</vt:lpstr>
      <vt:lpstr>Calibri</vt:lpstr>
      <vt:lpstr>Corbel</vt:lpstr>
      <vt:lpstr>华文楷体</vt:lpstr>
      <vt:lpstr>Symbol</vt:lpstr>
      <vt:lpstr>Wingdings</vt:lpstr>
      <vt:lpstr>Wingdings 2</vt:lpstr>
      <vt:lpstr>Wingdings 3</vt:lpstr>
      <vt:lpstr>Module</vt:lpstr>
      <vt:lpstr>EE4204 Socket Programming  Assignment    and Example Programs</vt:lpstr>
      <vt:lpstr>PowerPoint Presentation</vt:lpstr>
      <vt:lpstr>Sockets</vt:lpstr>
      <vt:lpstr>Example 1</vt:lpstr>
      <vt:lpstr>UDP (Connectionless)</vt:lpstr>
      <vt:lpstr>UDP</vt:lpstr>
      <vt:lpstr>UDP (Connectionless)</vt:lpstr>
      <vt:lpstr>PowerPoint Presentation</vt:lpstr>
      <vt:lpstr>PowerPoint Presentation</vt:lpstr>
      <vt:lpstr>PowerPoint Presentation</vt:lpstr>
      <vt:lpstr>Socket structure</vt:lpstr>
      <vt:lpstr>Socket – Family and Type</vt:lpstr>
      <vt:lpstr>UDP Client</vt:lpstr>
      <vt:lpstr>UDP Client</vt:lpstr>
      <vt:lpstr>UDP</vt:lpstr>
      <vt:lpstr>PowerPoint Presentation</vt:lpstr>
      <vt:lpstr>UDP Server</vt:lpstr>
      <vt:lpstr>UDP Server</vt:lpstr>
      <vt:lpstr>headsock.h (Ex 1)</vt:lpstr>
      <vt:lpstr>TCP (Connection-oriented)</vt:lpstr>
      <vt:lpstr>TCP</vt:lpstr>
      <vt:lpstr>TCP</vt:lpstr>
      <vt:lpstr>PowerPoint Presentation</vt:lpstr>
      <vt:lpstr>PowerPoint Presentation</vt:lpstr>
      <vt:lpstr>Example 1 (TCP): Client</vt:lpstr>
      <vt:lpstr>Example 1 (TCP): Client</vt:lpstr>
      <vt:lpstr>TCP</vt:lpstr>
      <vt:lpstr>PowerPoint Presentation</vt:lpstr>
      <vt:lpstr>PowerPoint Presentation</vt:lpstr>
      <vt:lpstr>Example 1 (TCP): Server</vt:lpstr>
      <vt:lpstr>Example 1 (TCP): Server</vt:lpstr>
      <vt:lpstr>Example 2</vt:lpstr>
      <vt:lpstr>Example 2: Client</vt:lpstr>
      <vt:lpstr>Example 2: Client</vt:lpstr>
      <vt:lpstr>PowerPoint Presentation</vt:lpstr>
      <vt:lpstr>Example 2: Server</vt:lpstr>
      <vt:lpstr>Example 2: Server</vt:lpstr>
      <vt:lpstr>PowerPoint Presentation</vt:lpstr>
      <vt:lpstr>headsock.h (Ex 2)</vt:lpstr>
      <vt:lpstr>Example 3</vt:lpstr>
      <vt:lpstr>Example 3: Client sending file in data units </vt:lpstr>
      <vt:lpstr>Client waits for Ack</vt:lpstr>
      <vt:lpstr>PowerPoint Presentation</vt:lpstr>
      <vt:lpstr>Example 3: Server receiving file in data units</vt:lpstr>
      <vt:lpstr>Server sending Ack and saving the file</vt:lpstr>
      <vt:lpstr>PowerPoint Presentation</vt:lpstr>
      <vt:lpstr>headsock.h (Ex 3)</vt:lpstr>
      <vt:lpstr>Lets try examples</vt:lpstr>
      <vt:lpstr>Example 1</vt:lpstr>
      <vt:lpstr>Lets try example 1</vt:lpstr>
      <vt:lpstr>Example 2</vt:lpstr>
      <vt:lpstr>Example 3</vt:lpstr>
      <vt:lpstr>Assignment Problem </vt:lpstr>
      <vt:lpstr>Assignment Problem </vt:lpstr>
      <vt:lpstr>Assignment Problem </vt:lpstr>
      <vt:lpstr>PowerPoint Presentation</vt:lpstr>
      <vt:lpstr>Assessment</vt:lpstr>
      <vt:lpstr>Assessment</vt:lpstr>
      <vt:lpstr>Assessment</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Socket Programming</dc:title>
  <dc:creator>Nalam Venkata Abhishek</dc:creator>
  <cp:lastModifiedBy>Mohan Gurusamy</cp:lastModifiedBy>
  <cp:revision>114</cp:revision>
  <dcterms:created xsi:type="dcterms:W3CDTF">2018-10-03T05:45:36Z</dcterms:created>
  <dcterms:modified xsi:type="dcterms:W3CDTF">2022-03-17T05:19:28Z</dcterms:modified>
</cp:coreProperties>
</file>